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0" r:id="rId1"/>
    <p:sldMasterId id="2147484002" r:id="rId2"/>
    <p:sldMasterId id="2147484009" r:id="rId3"/>
    <p:sldMasterId id="2147484013" r:id="rId4"/>
    <p:sldMasterId id="2147484017" r:id="rId5"/>
    <p:sldMasterId id="2147484021" r:id="rId6"/>
    <p:sldMasterId id="2147484029" r:id="rId7"/>
    <p:sldMasterId id="2147484037" r:id="rId8"/>
  </p:sldMasterIdLst>
  <p:notesMasterIdLst>
    <p:notesMasterId r:id="rId58"/>
  </p:notesMasterIdLst>
  <p:handoutMasterIdLst>
    <p:handoutMasterId r:id="rId59"/>
  </p:handoutMasterIdLst>
  <p:sldIdLst>
    <p:sldId id="406" r:id="rId9"/>
    <p:sldId id="407" r:id="rId10"/>
    <p:sldId id="408" r:id="rId11"/>
    <p:sldId id="413" r:id="rId12"/>
    <p:sldId id="404" r:id="rId13"/>
    <p:sldId id="262" r:id="rId14"/>
    <p:sldId id="260" r:id="rId15"/>
    <p:sldId id="418" r:id="rId16"/>
    <p:sldId id="419" r:id="rId17"/>
    <p:sldId id="420" r:id="rId18"/>
    <p:sldId id="421" r:id="rId19"/>
    <p:sldId id="422" r:id="rId20"/>
    <p:sldId id="349" r:id="rId21"/>
    <p:sldId id="339" r:id="rId22"/>
    <p:sldId id="344" r:id="rId23"/>
    <p:sldId id="384" r:id="rId24"/>
    <p:sldId id="348" r:id="rId25"/>
    <p:sldId id="388" r:id="rId26"/>
    <p:sldId id="350" r:id="rId27"/>
    <p:sldId id="354" r:id="rId28"/>
    <p:sldId id="353" r:id="rId29"/>
    <p:sldId id="392" r:id="rId30"/>
    <p:sldId id="355" r:id="rId31"/>
    <p:sldId id="423" r:id="rId32"/>
    <p:sldId id="357" r:id="rId33"/>
    <p:sldId id="358" r:id="rId34"/>
    <p:sldId id="359" r:id="rId35"/>
    <p:sldId id="360" r:id="rId36"/>
    <p:sldId id="362" r:id="rId37"/>
    <p:sldId id="395" r:id="rId38"/>
    <p:sldId id="364" r:id="rId39"/>
    <p:sldId id="426" r:id="rId40"/>
    <p:sldId id="365" r:id="rId41"/>
    <p:sldId id="367" r:id="rId42"/>
    <p:sldId id="369" r:id="rId43"/>
    <p:sldId id="368" r:id="rId44"/>
    <p:sldId id="415" r:id="rId45"/>
    <p:sldId id="427" r:id="rId46"/>
    <p:sldId id="371" r:id="rId47"/>
    <p:sldId id="370" r:id="rId48"/>
    <p:sldId id="372" r:id="rId49"/>
    <p:sldId id="374" r:id="rId50"/>
    <p:sldId id="375" r:id="rId51"/>
    <p:sldId id="377" r:id="rId52"/>
    <p:sldId id="378" r:id="rId53"/>
    <p:sldId id="379" r:id="rId54"/>
    <p:sldId id="380" r:id="rId55"/>
    <p:sldId id="326" r:id="rId56"/>
    <p:sldId id="410" r:id="rId57"/>
  </p:sldIdLst>
  <p:sldSz cx="9144000" cy="6858000" type="screen4x3"/>
  <p:notesSz cx="6797675" cy="9926638"/>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4725" autoAdjust="0"/>
  </p:normalViewPr>
  <p:slideViewPr>
    <p:cSldViewPr>
      <p:cViewPr varScale="1">
        <p:scale>
          <a:sx n="95" d="100"/>
          <a:sy n="95" d="100"/>
        </p:scale>
        <p:origin x="1608" y="78"/>
      </p:cViewPr>
      <p:guideLst>
        <p:guide orient="horz" pos="2160"/>
        <p:guide pos="2880"/>
      </p:guideLst>
    </p:cSldViewPr>
  </p:slideViewPr>
  <p:outlineViewPr>
    <p:cViewPr>
      <p:scale>
        <a:sx n="33" d="100"/>
        <a:sy n="33" d="100"/>
      </p:scale>
      <p:origin x="0" y="102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098"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5450" cy="4964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8611" name="Rectangle 3"/>
          <p:cNvSpPr>
            <a:spLocks noGrp="1" noChangeArrowheads="1"/>
          </p:cNvSpPr>
          <p:nvPr>
            <p:ph type="dt" sz="quarter" idx="1"/>
          </p:nvPr>
        </p:nvSpPr>
        <p:spPr bwMode="auto">
          <a:xfrm>
            <a:off x="3850652" y="0"/>
            <a:ext cx="2945450" cy="4964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8612" name="Rectangle 4"/>
          <p:cNvSpPr>
            <a:spLocks noGrp="1" noChangeArrowheads="1"/>
          </p:cNvSpPr>
          <p:nvPr>
            <p:ph type="ftr" sz="quarter" idx="2"/>
          </p:nvPr>
        </p:nvSpPr>
        <p:spPr bwMode="auto">
          <a:xfrm>
            <a:off x="0" y="9428516"/>
            <a:ext cx="2945450" cy="4964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8613" name="Rectangle 5"/>
          <p:cNvSpPr>
            <a:spLocks noGrp="1" noChangeArrowheads="1"/>
          </p:cNvSpPr>
          <p:nvPr>
            <p:ph type="sldNum" sz="quarter" idx="3"/>
          </p:nvPr>
        </p:nvSpPr>
        <p:spPr bwMode="auto">
          <a:xfrm>
            <a:off x="3850652" y="9428516"/>
            <a:ext cx="2945450" cy="4964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83D36B2-DA19-476D-82C4-4E7497BF07AC}" type="slidenum">
              <a:rPr lang="en-US"/>
              <a:pPr>
                <a:defRPr/>
              </a:pPr>
              <a:t>‹#›</a:t>
            </a:fld>
            <a:endParaRPr lang="en-US"/>
          </a:p>
        </p:txBody>
      </p:sp>
    </p:spTree>
    <p:extLst>
      <p:ext uri="{BB962C8B-B14F-4D97-AF65-F5344CB8AC3E}">
        <p14:creationId xmlns:p14="http://schemas.microsoft.com/office/powerpoint/2010/main" val="42432805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450" cy="4964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50652" y="0"/>
            <a:ext cx="2945450" cy="4964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5780"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0083" y="4715112"/>
            <a:ext cx="5437510" cy="4467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28516"/>
            <a:ext cx="2945450" cy="4964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50652" y="9428516"/>
            <a:ext cx="2945450" cy="4964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60B236-F9B6-4346-825C-73F24CC4C1A8}" type="slidenum">
              <a:rPr lang="en-US"/>
              <a:pPr>
                <a:defRPr/>
              </a:pPr>
              <a:t>‹#›</a:t>
            </a:fld>
            <a:endParaRPr lang="en-US"/>
          </a:p>
        </p:txBody>
      </p:sp>
    </p:spTree>
    <p:extLst>
      <p:ext uri="{BB962C8B-B14F-4D97-AF65-F5344CB8AC3E}">
        <p14:creationId xmlns:p14="http://schemas.microsoft.com/office/powerpoint/2010/main" val="830060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6786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products and services available in remote areas as a result of e-commerce – distance learning</a:t>
            </a:r>
            <a:endParaRPr lang="en-AU" dirty="0"/>
          </a:p>
        </p:txBody>
      </p:sp>
    </p:spTree>
    <p:extLst>
      <p:ext uri="{BB962C8B-B14F-4D97-AF65-F5344CB8AC3E}">
        <p14:creationId xmlns:p14="http://schemas.microsoft.com/office/powerpoint/2010/main" val="199284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Calculating ROI –difficult</a:t>
            </a:r>
            <a:r>
              <a:rPr lang="en-AU" baseline="0" dirty="0" smtClean="0"/>
              <a:t> as costs and benefits are difficult to quantify</a:t>
            </a:r>
            <a:endParaRPr lang="en-AU" dirty="0"/>
          </a:p>
        </p:txBody>
      </p:sp>
    </p:spTree>
    <p:extLst>
      <p:ext uri="{BB962C8B-B14F-4D97-AF65-F5344CB8AC3E}">
        <p14:creationId xmlns:p14="http://schemas.microsoft.com/office/powerpoint/2010/main" val="2297494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269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33983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2728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supporting activities + Primary activities</a:t>
            </a:r>
            <a:r>
              <a:rPr lang="en-US" dirty="0" smtClean="0"/>
              <a:t>  = Michael Porter competitive</a:t>
            </a:r>
            <a:r>
              <a:rPr lang="en-US" baseline="0" dirty="0" smtClean="0"/>
              <a:t> forces model and </a:t>
            </a:r>
            <a:r>
              <a:rPr lang="en-US" b="1" dirty="0" smtClean="0"/>
              <a:t>Value chain</a:t>
            </a:r>
          </a:p>
          <a:p>
            <a:r>
              <a:rPr lang="en-AU" dirty="0" smtClean="0"/>
              <a:t> model</a:t>
            </a:r>
          </a:p>
          <a:p>
            <a:pPr lvl="1"/>
            <a:r>
              <a:rPr lang="en-US" dirty="0" smtClean="0"/>
              <a:t>Importance depends on:</a:t>
            </a:r>
          </a:p>
          <a:p>
            <a:pPr lvl="2"/>
            <a:r>
              <a:rPr lang="en-US" dirty="0" smtClean="0"/>
              <a:t>Product or service business unit provides</a:t>
            </a:r>
          </a:p>
          <a:p>
            <a:pPr lvl="2"/>
            <a:r>
              <a:rPr lang="en-US" dirty="0" smtClean="0"/>
              <a:t>And to which customers it sells </a:t>
            </a:r>
          </a:p>
          <a:p>
            <a:endParaRPr lang="en-AU" dirty="0"/>
          </a:p>
        </p:txBody>
      </p:sp>
    </p:spTree>
    <p:extLst>
      <p:ext uri="{BB962C8B-B14F-4D97-AF65-F5344CB8AC3E}">
        <p14:creationId xmlns:p14="http://schemas.microsoft.com/office/powerpoint/2010/main" val="2716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412749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408734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90000"/>
              </a:lnSpc>
              <a:spcBef>
                <a:spcPct val="30000"/>
              </a:spcBef>
              <a:spcAft>
                <a:spcPct val="0"/>
              </a:spcAft>
              <a:buClrTx/>
              <a:buSzTx/>
              <a:buFontTx/>
              <a:buNone/>
              <a:tabLst/>
              <a:defRPr/>
            </a:pPr>
            <a:r>
              <a:rPr lang="en-US" dirty="0" smtClean="0"/>
              <a:t>By 2015: 70% of e-commerce transaction will involve at least one party outside of the United States</a:t>
            </a:r>
          </a:p>
          <a:p>
            <a:pPr>
              <a:lnSpc>
                <a:spcPct val="90000"/>
              </a:lnSpc>
            </a:pPr>
            <a:endParaRPr lang="en-US" dirty="0" smtClean="0"/>
          </a:p>
          <a:p>
            <a:pPr>
              <a:lnSpc>
                <a:spcPct val="90000"/>
              </a:lnSpc>
            </a:pPr>
            <a:r>
              <a:rPr lang="en-US" dirty="0" smtClean="0"/>
              <a:t>Large site translation may be prohibitive</a:t>
            </a:r>
          </a:p>
          <a:p>
            <a:pPr lvl="1">
              <a:lnSpc>
                <a:spcPct val="90000"/>
              </a:lnSpc>
            </a:pPr>
            <a:r>
              <a:rPr lang="en-US" dirty="0" smtClean="0"/>
              <a:t>Decided by corporate department responsible for page content</a:t>
            </a:r>
          </a:p>
          <a:p>
            <a:pPr>
              <a:lnSpc>
                <a:spcPct val="90000"/>
              </a:lnSpc>
            </a:pPr>
            <a:r>
              <a:rPr lang="en-US" dirty="0" smtClean="0"/>
              <a:t>Mandatory translation into all supported languages</a:t>
            </a:r>
          </a:p>
          <a:p>
            <a:pPr lvl="1">
              <a:lnSpc>
                <a:spcPct val="90000"/>
              </a:lnSpc>
            </a:pPr>
            <a:r>
              <a:rPr lang="en-US" dirty="0" smtClean="0"/>
              <a:t>Home page</a:t>
            </a:r>
          </a:p>
          <a:p>
            <a:pPr lvl="1">
              <a:lnSpc>
                <a:spcPct val="90000"/>
              </a:lnSpc>
            </a:pPr>
            <a:r>
              <a:rPr lang="en-US" dirty="0" smtClean="0"/>
              <a:t>All first-level links to home page</a:t>
            </a:r>
          </a:p>
          <a:p>
            <a:pPr>
              <a:lnSpc>
                <a:spcPct val="90000"/>
              </a:lnSpc>
            </a:pPr>
            <a:r>
              <a:rPr lang="en-US" dirty="0" smtClean="0"/>
              <a:t>High priority pages to translate</a:t>
            </a:r>
          </a:p>
          <a:p>
            <a:pPr lvl="1">
              <a:lnSpc>
                <a:spcPct val="90000"/>
              </a:lnSpc>
            </a:pPr>
            <a:r>
              <a:rPr lang="en-US" dirty="0" smtClean="0"/>
              <a:t>Marketing, product information, establishing brand</a:t>
            </a:r>
          </a:p>
          <a:p>
            <a:pPr>
              <a:lnSpc>
                <a:spcPct val="90000"/>
              </a:lnSpc>
            </a:pPr>
            <a:r>
              <a:rPr lang="en-US" dirty="0" smtClean="0"/>
              <a:t>Use translation services and software</a:t>
            </a:r>
          </a:p>
          <a:p>
            <a:pPr lvl="1">
              <a:lnSpc>
                <a:spcPct val="90000"/>
              </a:lnSpc>
            </a:pPr>
            <a:r>
              <a:rPr lang="en-US" dirty="0" smtClean="0"/>
              <a:t>Human translation: key marketing messages</a:t>
            </a:r>
          </a:p>
          <a:p>
            <a:pPr lvl="1">
              <a:lnSpc>
                <a:spcPct val="90000"/>
              </a:lnSpc>
            </a:pPr>
            <a:r>
              <a:rPr lang="en-US" dirty="0" smtClean="0"/>
              <a:t>Software: routine transaction processing functions</a:t>
            </a:r>
          </a:p>
        </p:txBody>
      </p:sp>
    </p:spTree>
    <p:extLst>
      <p:ext uri="{BB962C8B-B14F-4D97-AF65-F5344CB8AC3E}">
        <p14:creationId xmlns:p14="http://schemas.microsoft.com/office/powerpoint/2010/main" val="56162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Subtle language and cultural standard errors</a:t>
            </a:r>
          </a:p>
          <a:p>
            <a:pPr lvl="1">
              <a:lnSpc>
                <a:spcPct val="90000"/>
              </a:lnSpc>
            </a:pPr>
            <a:r>
              <a:rPr lang="en-US" dirty="0" smtClean="0"/>
              <a:t>General Motors’ Chevrolet Nova automobile</a:t>
            </a:r>
          </a:p>
          <a:p>
            <a:pPr lvl="1">
              <a:lnSpc>
                <a:spcPct val="90000"/>
              </a:lnSpc>
            </a:pPr>
            <a:r>
              <a:rPr lang="en-US" dirty="0" smtClean="0"/>
              <a:t>Baby food in jars in Africa</a:t>
            </a:r>
          </a:p>
          <a:p>
            <a:pPr>
              <a:lnSpc>
                <a:spcPct val="90000"/>
              </a:lnSpc>
            </a:pPr>
            <a:r>
              <a:rPr lang="en-US" dirty="0" smtClean="0"/>
              <a:t>Select icons carefully</a:t>
            </a:r>
          </a:p>
          <a:p>
            <a:pPr lvl="1">
              <a:lnSpc>
                <a:spcPct val="90000"/>
              </a:lnSpc>
            </a:pPr>
            <a:r>
              <a:rPr lang="en-US" dirty="0" smtClean="0"/>
              <a:t>Shopping cart versus shopping baskets, trolleys</a:t>
            </a:r>
          </a:p>
          <a:p>
            <a:pPr lvl="1">
              <a:lnSpc>
                <a:spcPct val="90000"/>
              </a:lnSpc>
            </a:pPr>
            <a:r>
              <a:rPr lang="en-US" dirty="0" smtClean="0"/>
              <a:t>Hand signal for “OK”: obscene gesture in Brazil</a:t>
            </a:r>
          </a:p>
          <a:p>
            <a:pPr>
              <a:lnSpc>
                <a:spcPct val="90000"/>
              </a:lnSpc>
            </a:pPr>
            <a:r>
              <a:rPr lang="en-US" dirty="0" smtClean="0"/>
              <a:t>Dramatic cultural overtones</a:t>
            </a:r>
          </a:p>
          <a:p>
            <a:pPr lvl="1">
              <a:lnSpc>
                <a:spcPct val="90000"/>
              </a:lnSpc>
            </a:pPr>
            <a:r>
              <a:rPr lang="en-US" dirty="0" smtClean="0"/>
              <a:t>India: inappropriate to use cow image in cartoon</a:t>
            </a:r>
          </a:p>
          <a:p>
            <a:pPr lvl="1">
              <a:lnSpc>
                <a:spcPct val="90000"/>
              </a:lnSpc>
            </a:pPr>
            <a:r>
              <a:rPr lang="en-US" dirty="0" smtClean="0"/>
              <a:t>Muslim countries: offended by human arms or legs uncovered</a:t>
            </a:r>
          </a:p>
          <a:p>
            <a:pPr lvl="1">
              <a:lnSpc>
                <a:spcPct val="90000"/>
              </a:lnSpc>
            </a:pPr>
            <a:r>
              <a:rPr lang="en-US" dirty="0" smtClean="0"/>
              <a:t>White color (purity versus death)</a:t>
            </a:r>
          </a:p>
          <a:p>
            <a:r>
              <a:rPr lang="en-US" dirty="0" smtClean="0"/>
              <a:t>Online business apprehension</a:t>
            </a:r>
          </a:p>
          <a:p>
            <a:pPr lvl="1"/>
            <a:r>
              <a:rPr lang="en-US" dirty="0" smtClean="0"/>
              <a:t>Japanese shoppers’ unwillingness to pay by credit</a:t>
            </a:r>
          </a:p>
          <a:p>
            <a:r>
              <a:rPr lang="en-US" dirty="0" smtClean="0"/>
              <a:t>Softbank</a:t>
            </a:r>
          </a:p>
          <a:p>
            <a:pPr lvl="1"/>
            <a:r>
              <a:rPr lang="en-US" dirty="0" smtClean="0"/>
              <a:t>Devised a way to introduce e-</a:t>
            </a:r>
            <a:r>
              <a:rPr lang="en-US" dirty="0" err="1" smtClean="0"/>
              <a:t>commerceto</a:t>
            </a:r>
            <a:r>
              <a:rPr lang="en-US" dirty="0" smtClean="0"/>
              <a:t> a reluctant Japanese population</a:t>
            </a:r>
          </a:p>
          <a:p>
            <a:endParaRPr lang="en-AU" dirty="0"/>
          </a:p>
        </p:txBody>
      </p:sp>
    </p:spTree>
    <p:extLst>
      <p:ext uri="{BB962C8B-B14F-4D97-AF65-F5344CB8AC3E}">
        <p14:creationId xmlns:p14="http://schemas.microsoft.com/office/powerpoint/2010/main" val="15327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CA" dirty="0" smtClean="0"/>
          </a:p>
        </p:txBody>
      </p:sp>
    </p:spTree>
    <p:extLst>
      <p:ext uri="{BB962C8B-B14F-4D97-AF65-F5344CB8AC3E}">
        <p14:creationId xmlns:p14="http://schemas.microsoft.com/office/powerpoint/2010/main" val="743873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Unfettered:</a:t>
            </a:r>
            <a:r>
              <a:rPr lang="en-US" baseline="0" dirty="0" smtClean="0"/>
              <a:t> unconstrained</a:t>
            </a:r>
          </a:p>
          <a:p>
            <a:endParaRPr lang="en-US" baseline="0" dirty="0" smtClean="0"/>
          </a:p>
          <a:p>
            <a:pPr>
              <a:lnSpc>
                <a:spcPct val="90000"/>
              </a:lnSpc>
            </a:pPr>
            <a:r>
              <a:rPr lang="en-US" dirty="0" smtClean="0"/>
              <a:t>Internet censorship</a:t>
            </a:r>
          </a:p>
          <a:p>
            <a:pPr lvl="1">
              <a:lnSpc>
                <a:spcPct val="90000"/>
              </a:lnSpc>
            </a:pPr>
            <a:r>
              <a:rPr lang="en-US" dirty="0" smtClean="0"/>
              <a:t>Restricts electronic commerce</a:t>
            </a:r>
          </a:p>
          <a:p>
            <a:pPr lvl="1">
              <a:lnSpc>
                <a:spcPct val="90000"/>
              </a:lnSpc>
            </a:pPr>
            <a:r>
              <a:rPr lang="en-US" dirty="0" smtClean="0"/>
              <a:t>Reduces online participant interest levels</a:t>
            </a:r>
          </a:p>
          <a:p>
            <a:pPr>
              <a:lnSpc>
                <a:spcPct val="90000"/>
              </a:lnSpc>
            </a:pPr>
            <a:r>
              <a:rPr lang="en-US" dirty="0" smtClean="0"/>
              <a:t>China</a:t>
            </a:r>
          </a:p>
          <a:p>
            <a:pPr lvl="1">
              <a:lnSpc>
                <a:spcPct val="90000"/>
              </a:lnSpc>
            </a:pPr>
            <a:r>
              <a:rPr lang="en-US" dirty="0" smtClean="0"/>
              <a:t>Wrestling with issues presented by the growth of the Internet as a vehicle for doing business</a:t>
            </a:r>
          </a:p>
          <a:p>
            <a:pPr lvl="1">
              <a:lnSpc>
                <a:spcPct val="90000"/>
              </a:lnSpc>
            </a:pPr>
            <a:r>
              <a:rPr lang="en-US" dirty="0" smtClean="0"/>
              <a:t>Created complex set of registration requirements and regulations governing any business engaging in electronic commerce</a:t>
            </a:r>
          </a:p>
          <a:p>
            <a:pPr lvl="1">
              <a:lnSpc>
                <a:spcPct val="90000"/>
              </a:lnSpc>
            </a:pPr>
            <a:r>
              <a:rPr lang="en-US" dirty="0" smtClean="0"/>
              <a:t>Regularly conducts reviews of ISPs and their records</a:t>
            </a:r>
          </a:p>
          <a:p>
            <a:pPr>
              <a:lnSpc>
                <a:spcPct val="90000"/>
              </a:lnSpc>
            </a:pPr>
            <a:r>
              <a:rPr lang="en-US" dirty="0" smtClean="0"/>
              <a:t>Strong cultural requirements finding their way into the legal codes that govern business conduct</a:t>
            </a:r>
          </a:p>
          <a:p>
            <a:endParaRPr lang="en-AU" dirty="0"/>
          </a:p>
        </p:txBody>
      </p:sp>
    </p:spTree>
    <p:extLst>
      <p:ext uri="{BB962C8B-B14F-4D97-AF65-F5344CB8AC3E}">
        <p14:creationId xmlns:p14="http://schemas.microsoft.com/office/powerpoint/2010/main" val="81763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Local connection costs</a:t>
            </a:r>
          </a:p>
          <a:p>
            <a:pPr lvl="1"/>
            <a:r>
              <a:rPr lang="en-US" dirty="0" smtClean="0"/>
              <a:t>Inability to handle order</a:t>
            </a:r>
            <a:endParaRPr lang="en-AU" dirty="0"/>
          </a:p>
        </p:txBody>
      </p:sp>
    </p:spTree>
    <p:extLst>
      <p:ext uri="{BB962C8B-B14F-4D97-AF65-F5344CB8AC3E}">
        <p14:creationId xmlns:p14="http://schemas.microsoft.com/office/powerpoint/2010/main" val="224259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90000"/>
              </a:lnSpc>
            </a:pPr>
            <a:endParaRPr lang="en-US" dirty="0" smtClean="0"/>
          </a:p>
          <a:p>
            <a:pPr>
              <a:lnSpc>
                <a:spcPct val="90000"/>
              </a:lnSpc>
            </a:pPr>
            <a:r>
              <a:rPr lang="en-US" dirty="0" smtClean="0"/>
              <a:t>Electronic commerce</a:t>
            </a:r>
          </a:p>
          <a:p>
            <a:pPr lvl="1">
              <a:lnSpc>
                <a:spcPct val="90000"/>
              </a:lnSpc>
            </a:pPr>
            <a:r>
              <a:rPr lang="en-US" dirty="0" smtClean="0"/>
              <a:t>Application of new Internet and Web technologies</a:t>
            </a:r>
          </a:p>
          <a:p>
            <a:pPr lvl="2">
              <a:lnSpc>
                <a:spcPct val="90000"/>
              </a:lnSpc>
            </a:pPr>
            <a:r>
              <a:rPr lang="en-US" dirty="0" smtClean="0"/>
              <a:t>Helps individuals, businesses, other organizations conduct effective business</a:t>
            </a:r>
          </a:p>
          <a:p>
            <a:pPr lvl="1">
              <a:lnSpc>
                <a:spcPct val="90000"/>
              </a:lnSpc>
            </a:pPr>
            <a:r>
              <a:rPr lang="en-US" dirty="0" smtClean="0"/>
              <a:t>Adopted in waves of change</a:t>
            </a:r>
          </a:p>
          <a:p>
            <a:pPr lvl="2">
              <a:lnSpc>
                <a:spcPct val="90000"/>
              </a:lnSpc>
            </a:pPr>
            <a:r>
              <a:rPr lang="en-US" dirty="0" smtClean="0"/>
              <a:t>First wave ended in 2000</a:t>
            </a:r>
          </a:p>
          <a:p>
            <a:pPr lvl="2">
              <a:lnSpc>
                <a:spcPct val="90000"/>
              </a:lnSpc>
            </a:pPr>
            <a:r>
              <a:rPr lang="en-US" dirty="0" smtClean="0"/>
              <a:t>Second wave focuses on improving specific business processes</a:t>
            </a:r>
          </a:p>
          <a:p>
            <a:pPr>
              <a:lnSpc>
                <a:spcPct val="90000"/>
              </a:lnSpc>
            </a:pPr>
            <a:r>
              <a:rPr lang="en-US" dirty="0" smtClean="0"/>
              <a:t>Technology improvements</a:t>
            </a:r>
          </a:p>
          <a:p>
            <a:pPr lvl="1">
              <a:lnSpc>
                <a:spcPct val="90000"/>
              </a:lnSpc>
            </a:pPr>
            <a:r>
              <a:rPr lang="en-US" dirty="0" smtClean="0"/>
              <a:t>Create new products and services</a:t>
            </a:r>
          </a:p>
          <a:p>
            <a:pPr lvl="1">
              <a:lnSpc>
                <a:spcPct val="90000"/>
              </a:lnSpc>
            </a:pPr>
            <a:r>
              <a:rPr lang="en-US" dirty="0" smtClean="0"/>
              <a:t>Improved promotion, marketing, delivery of existing offerings</a:t>
            </a:r>
          </a:p>
          <a:p>
            <a:r>
              <a:rPr lang="en-US" dirty="0" smtClean="0"/>
              <a:t>Technology improvements (cont’d.)</a:t>
            </a:r>
          </a:p>
          <a:p>
            <a:pPr lvl="1"/>
            <a:r>
              <a:rPr lang="en-US" dirty="0" smtClean="0"/>
              <a:t>Improve purchasing and supply activities</a:t>
            </a:r>
          </a:p>
          <a:p>
            <a:pPr lvl="1"/>
            <a:r>
              <a:rPr lang="en-US" dirty="0" smtClean="0"/>
              <a:t>Identify new customers</a:t>
            </a:r>
          </a:p>
          <a:p>
            <a:pPr lvl="1"/>
            <a:r>
              <a:rPr lang="en-US" dirty="0" smtClean="0"/>
              <a:t>Operate finance, administration, human resource management activities more efficiently</a:t>
            </a:r>
          </a:p>
          <a:p>
            <a:pPr lvl="1"/>
            <a:r>
              <a:rPr lang="en-US" dirty="0" smtClean="0"/>
              <a:t>Reduce transaction costs</a:t>
            </a:r>
          </a:p>
          <a:p>
            <a:pPr lvl="1"/>
            <a:r>
              <a:rPr lang="en-US" dirty="0" smtClean="0"/>
              <a:t>Create network economic effects</a:t>
            </a:r>
          </a:p>
          <a:p>
            <a:pPr lvl="2"/>
            <a:r>
              <a:rPr lang="en-US" dirty="0" smtClean="0"/>
              <a:t>Leads to greater revenue opportunities</a:t>
            </a:r>
          </a:p>
          <a:p>
            <a:r>
              <a:rPr lang="en-US" dirty="0" smtClean="0"/>
              <a:t>Electronic commerce</a:t>
            </a:r>
          </a:p>
          <a:p>
            <a:pPr lvl="1"/>
            <a:r>
              <a:rPr lang="en-US" dirty="0" smtClean="0"/>
              <a:t>Fits into markets, hierarchies, networks</a:t>
            </a:r>
          </a:p>
          <a:p>
            <a:r>
              <a:rPr lang="en-US" dirty="0" smtClean="0"/>
              <a:t>Value chains</a:t>
            </a:r>
          </a:p>
          <a:p>
            <a:pPr lvl="1"/>
            <a:r>
              <a:rPr lang="en-US" dirty="0" smtClean="0"/>
              <a:t>Occur at business unit, industry levels</a:t>
            </a:r>
          </a:p>
          <a:p>
            <a:r>
              <a:rPr lang="en-US" dirty="0" smtClean="0"/>
              <a:t>Value chains and SWOT analysis</a:t>
            </a:r>
          </a:p>
          <a:p>
            <a:pPr lvl="1"/>
            <a:r>
              <a:rPr lang="en-US" dirty="0" smtClean="0"/>
              <a:t>Tools to understand business processes</a:t>
            </a:r>
          </a:p>
          <a:p>
            <a:pPr lvl="2"/>
            <a:r>
              <a:rPr lang="en-US" dirty="0" smtClean="0"/>
              <a:t>Analyze suitability for e-</a:t>
            </a:r>
            <a:r>
              <a:rPr lang="en-US" dirty="0" err="1" smtClean="0"/>
              <a:t>commerceimplementation</a:t>
            </a:r>
            <a:endParaRPr lang="en-US" dirty="0" smtClean="0"/>
          </a:p>
          <a:p>
            <a:r>
              <a:rPr lang="en-US" dirty="0" smtClean="0"/>
              <a:t>Key international commerce issues</a:t>
            </a:r>
          </a:p>
          <a:p>
            <a:pPr lvl="1"/>
            <a:r>
              <a:rPr lang="en-US" dirty="0" smtClean="0"/>
              <a:t>Trust </a:t>
            </a:r>
          </a:p>
          <a:p>
            <a:pPr lvl="1"/>
            <a:r>
              <a:rPr lang="en-US" dirty="0" smtClean="0"/>
              <a:t>Culture and language</a:t>
            </a:r>
          </a:p>
          <a:p>
            <a:pPr lvl="1"/>
            <a:r>
              <a:rPr lang="en-US" dirty="0" smtClean="0"/>
              <a:t>Government</a:t>
            </a:r>
          </a:p>
          <a:p>
            <a:pPr lvl="1"/>
            <a:r>
              <a:rPr lang="en-US" dirty="0" smtClean="0"/>
              <a:t>Infrastructure</a:t>
            </a:r>
          </a:p>
          <a:p>
            <a:pPr lvl="1"/>
            <a:endParaRPr lang="en-US" dirty="0" smtClean="0"/>
          </a:p>
          <a:p>
            <a:endParaRPr lang="en-AU" dirty="0"/>
          </a:p>
        </p:txBody>
      </p:sp>
    </p:spTree>
    <p:extLst>
      <p:ext uri="{BB962C8B-B14F-4D97-AF65-F5344CB8AC3E}">
        <p14:creationId xmlns:p14="http://schemas.microsoft.com/office/powerpoint/2010/main" val="60297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360000" indent="-360000" eaLnBrk="1" hangingPunct="1">
              <a:buFont typeface="Arial" pitchFamily="34" charset="0"/>
              <a:buNone/>
              <a:defRPr/>
            </a:pPr>
            <a:r>
              <a:rPr lang="en-AU" sz="1200" dirty="0" smtClean="0"/>
              <a:t>1. The term ‘e-business’ was introduced by IBM in1997 as a marketing initiative</a:t>
            </a:r>
          </a:p>
          <a:p>
            <a:pPr marL="360000" marR="0" indent="-360000" algn="l" defTabSz="914400" rtl="0" eaLnBrk="1" fontAlgn="base" latinLnBrk="0" hangingPunct="1">
              <a:lnSpc>
                <a:spcPct val="100000"/>
              </a:lnSpc>
              <a:spcBef>
                <a:spcPct val="30000"/>
              </a:spcBef>
              <a:spcAft>
                <a:spcPct val="0"/>
              </a:spcAft>
              <a:buClrTx/>
              <a:buSzTx/>
              <a:buFont typeface="Arial" pitchFamily="34" charset="0"/>
              <a:buNone/>
              <a:tabLst/>
              <a:defRPr/>
            </a:pPr>
            <a:endParaRPr lang="en-AU" sz="1200" dirty="0" smtClean="0"/>
          </a:p>
          <a:p>
            <a:pPr marL="360000" marR="0" indent="-360000" algn="l" defTabSz="914400" rtl="0" eaLnBrk="1" fontAlgn="base" latinLnBrk="0" hangingPunct="1">
              <a:lnSpc>
                <a:spcPct val="100000"/>
              </a:lnSpc>
              <a:spcBef>
                <a:spcPct val="30000"/>
              </a:spcBef>
              <a:spcAft>
                <a:spcPct val="0"/>
              </a:spcAft>
              <a:buClrTx/>
              <a:buSzTx/>
              <a:buFont typeface="Arial" pitchFamily="34" charset="0"/>
              <a:buNone/>
              <a:tabLst/>
              <a:defRPr/>
            </a:pPr>
            <a:r>
              <a:rPr lang="en-AU" sz="1200" dirty="0" smtClean="0"/>
              <a:t>2. e-business extends commerce (buying and selling) to commitment via communication, co-operation and collaboration</a:t>
            </a:r>
          </a:p>
          <a:p>
            <a:pPr marL="360000" indent="-360000" eaLnBrk="1" hangingPunct="1">
              <a:buFont typeface="Arial" pitchFamily="34" charset="0"/>
              <a:buNone/>
              <a:defRPr/>
            </a:pPr>
            <a:endParaRPr lang="en-AU" sz="1200" dirty="0" smtClean="0"/>
          </a:p>
        </p:txBody>
      </p:sp>
    </p:spTree>
    <p:extLst>
      <p:ext uri="{BB962C8B-B14F-4D97-AF65-F5344CB8AC3E}">
        <p14:creationId xmlns:p14="http://schemas.microsoft.com/office/powerpoint/2010/main" val="22234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360000" indent="-360000" eaLnBrk="1" hangingPunct="1">
              <a:buFont typeface="Arial" pitchFamily="34" charset="0"/>
              <a:buNone/>
              <a:defRPr/>
            </a:pPr>
            <a:r>
              <a:rPr lang="en-AU" sz="1200" dirty="0" smtClean="0"/>
              <a:t>1. The term ‘e-business’ was introduced by IBM in1997 as a marketing initiative</a:t>
            </a:r>
          </a:p>
          <a:p>
            <a:pPr marL="360000" marR="0" indent="-360000" algn="l" defTabSz="914400" rtl="0" eaLnBrk="1" fontAlgn="base" latinLnBrk="0" hangingPunct="1">
              <a:lnSpc>
                <a:spcPct val="100000"/>
              </a:lnSpc>
              <a:spcBef>
                <a:spcPct val="30000"/>
              </a:spcBef>
              <a:spcAft>
                <a:spcPct val="0"/>
              </a:spcAft>
              <a:buClrTx/>
              <a:buSzTx/>
              <a:buFont typeface="Arial" pitchFamily="34" charset="0"/>
              <a:buNone/>
              <a:tabLst/>
              <a:defRPr/>
            </a:pPr>
            <a:endParaRPr lang="en-AU" sz="1200" dirty="0" smtClean="0"/>
          </a:p>
          <a:p>
            <a:pPr marL="360000" marR="0" indent="-360000" algn="l" defTabSz="914400" rtl="0" eaLnBrk="1" fontAlgn="base" latinLnBrk="0" hangingPunct="1">
              <a:lnSpc>
                <a:spcPct val="100000"/>
              </a:lnSpc>
              <a:spcBef>
                <a:spcPct val="30000"/>
              </a:spcBef>
              <a:spcAft>
                <a:spcPct val="0"/>
              </a:spcAft>
              <a:buClrTx/>
              <a:buSzTx/>
              <a:buFont typeface="Arial" pitchFamily="34" charset="0"/>
              <a:buNone/>
              <a:tabLst/>
              <a:defRPr/>
            </a:pPr>
            <a:r>
              <a:rPr lang="en-AU" sz="1200" dirty="0" smtClean="0"/>
              <a:t>2. e-business extends commerce (buying and selling) to commitment via communication, co-operation and collaboration</a:t>
            </a:r>
          </a:p>
          <a:p>
            <a:pPr marL="360000" indent="-360000" eaLnBrk="1" hangingPunct="1">
              <a:buFont typeface="Arial" pitchFamily="34" charset="0"/>
              <a:buNone/>
              <a:defRPr/>
            </a:pPr>
            <a:endParaRPr lang="en-AU" sz="1200" dirty="0" smtClean="0"/>
          </a:p>
        </p:txBody>
      </p:sp>
    </p:spTree>
    <p:extLst>
      <p:ext uri="{BB962C8B-B14F-4D97-AF65-F5344CB8AC3E}">
        <p14:creationId xmlns:p14="http://schemas.microsoft.com/office/powerpoint/2010/main" val="111399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ETFs also known as wire transfers….electronic transmissions of account exchange information over private communications’ networks</a:t>
            </a:r>
          </a:p>
          <a:p>
            <a:r>
              <a:rPr lang="en-US" dirty="0" smtClean="0"/>
              <a:t>EDI – transmission of computer readable</a:t>
            </a:r>
            <a:r>
              <a:rPr lang="en-US" baseline="0" dirty="0" smtClean="0"/>
              <a:t> data in standard format to trading partners</a:t>
            </a:r>
          </a:p>
          <a:p>
            <a:r>
              <a:rPr lang="en-US" baseline="0" dirty="0" smtClean="0"/>
              <a:t>Dot –com BOOM…many online businesses were started as a result of the internet boom…most did very poorly and crashed…however, the growth in online B2C sales continued…with dial-up modems</a:t>
            </a:r>
          </a:p>
          <a:p>
            <a:r>
              <a:rPr lang="en-US" baseline="0" dirty="0" smtClean="0"/>
              <a:t>The second wave – characterized by an international scope…many countries…many languages…with increased broadband </a:t>
            </a:r>
          </a:p>
          <a:p>
            <a:r>
              <a:rPr lang="en-US" baseline="0" dirty="0" smtClean="0"/>
              <a:t>access….structured email communications…Web 2.0</a:t>
            </a:r>
          </a:p>
          <a:p>
            <a:r>
              <a:rPr lang="en-US" baseline="0" dirty="0" smtClean="0"/>
              <a:t>The third wave – Mobile commerce and social commerce….use of mobile devices and interpersonal connections online to promote and sell goods or services</a:t>
            </a:r>
          </a:p>
          <a:p>
            <a:endParaRPr lang="en-AU" dirty="0"/>
          </a:p>
        </p:txBody>
      </p:sp>
    </p:spTree>
    <p:extLst>
      <p:ext uri="{BB962C8B-B14F-4D97-AF65-F5344CB8AC3E}">
        <p14:creationId xmlns:p14="http://schemas.microsoft.com/office/powerpoint/2010/main" val="165714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43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First and second wave characteristics (cont’d.)</a:t>
            </a:r>
          </a:p>
          <a:p>
            <a:pPr lvl="1">
              <a:lnSpc>
                <a:spcPct val="90000"/>
              </a:lnSpc>
            </a:pPr>
            <a:r>
              <a:rPr lang="en-US" dirty="0" smtClean="0"/>
              <a:t>Internet technology integration</a:t>
            </a:r>
          </a:p>
          <a:p>
            <a:pPr lvl="2">
              <a:lnSpc>
                <a:spcPct val="90000"/>
              </a:lnSpc>
            </a:pPr>
            <a:r>
              <a:rPr lang="en-US" dirty="0" smtClean="0"/>
              <a:t>First wave: bar codes, scanners</a:t>
            </a:r>
          </a:p>
          <a:p>
            <a:pPr lvl="2">
              <a:lnSpc>
                <a:spcPct val="90000"/>
              </a:lnSpc>
            </a:pPr>
            <a:r>
              <a:rPr lang="en-US" dirty="0" smtClean="0"/>
              <a:t>Second wave: Radio Frequency Identification (RFID) devices, smart cards, biometric technologies</a:t>
            </a:r>
          </a:p>
          <a:p>
            <a:pPr lvl="1" eaLnBrk="1" hangingPunct="1">
              <a:lnSpc>
                <a:spcPct val="90000"/>
              </a:lnSpc>
            </a:pPr>
            <a:r>
              <a:rPr lang="en-US" dirty="0" smtClean="0"/>
              <a:t>Electronic mail (e-mail) use</a:t>
            </a:r>
          </a:p>
          <a:p>
            <a:pPr lvl="2" eaLnBrk="1" hangingPunct="1">
              <a:lnSpc>
                <a:spcPct val="90000"/>
              </a:lnSpc>
            </a:pPr>
            <a:r>
              <a:rPr lang="en-US" dirty="0" smtClean="0"/>
              <a:t>First wave: unstructured communication</a:t>
            </a:r>
          </a:p>
          <a:p>
            <a:pPr lvl="2">
              <a:lnSpc>
                <a:spcPct val="90000"/>
              </a:lnSpc>
            </a:pPr>
            <a:r>
              <a:rPr lang="en-US" dirty="0" smtClean="0"/>
              <a:t>Second wave: integral part of marketing, customer contact strategies</a:t>
            </a:r>
          </a:p>
          <a:p>
            <a:pPr lvl="1">
              <a:lnSpc>
                <a:spcPct val="90000"/>
              </a:lnSpc>
            </a:pPr>
            <a:r>
              <a:rPr lang="en-US" dirty="0" smtClean="0"/>
              <a:t>Revenue source</a:t>
            </a:r>
          </a:p>
          <a:p>
            <a:pPr lvl="2">
              <a:lnSpc>
                <a:spcPct val="90000"/>
              </a:lnSpc>
            </a:pPr>
            <a:r>
              <a:rPr lang="en-US" dirty="0" smtClean="0"/>
              <a:t>First wave: online advertising (failed)</a:t>
            </a:r>
          </a:p>
          <a:p>
            <a:pPr lvl="2">
              <a:lnSpc>
                <a:spcPct val="90000"/>
              </a:lnSpc>
            </a:pPr>
            <a:r>
              <a:rPr lang="en-US" dirty="0" smtClean="0"/>
              <a:t>Second wave: Internet advertising (more successful)</a:t>
            </a:r>
          </a:p>
          <a:p>
            <a:pPr>
              <a:lnSpc>
                <a:spcPct val="90000"/>
              </a:lnSpc>
            </a:pPr>
            <a:r>
              <a:rPr lang="en-US" dirty="0" smtClean="0"/>
              <a:t>First and second wave characteristics (cont’d.)</a:t>
            </a:r>
          </a:p>
          <a:p>
            <a:pPr lvl="1" eaLnBrk="1" hangingPunct="1">
              <a:lnSpc>
                <a:spcPct val="90000"/>
              </a:lnSpc>
            </a:pPr>
            <a:r>
              <a:rPr lang="en-US" dirty="0" smtClean="0"/>
              <a:t>Digital product sales</a:t>
            </a:r>
          </a:p>
          <a:p>
            <a:pPr lvl="2" eaLnBrk="1" hangingPunct="1">
              <a:lnSpc>
                <a:spcPct val="90000"/>
              </a:lnSpc>
            </a:pPr>
            <a:r>
              <a:rPr lang="en-US" dirty="0" smtClean="0"/>
              <a:t>First wave: fraught with difficulties (music industry)</a:t>
            </a:r>
          </a:p>
          <a:p>
            <a:pPr lvl="2">
              <a:lnSpc>
                <a:spcPct val="90000"/>
              </a:lnSpc>
            </a:pPr>
            <a:r>
              <a:rPr lang="en-US" dirty="0" smtClean="0"/>
              <a:t>Second wave: fulfilling available technology promise</a:t>
            </a:r>
          </a:p>
          <a:p>
            <a:pPr lvl="2">
              <a:lnSpc>
                <a:spcPct val="90000"/>
              </a:lnSpc>
            </a:pPr>
            <a:r>
              <a:rPr lang="en-US" b="1" dirty="0" smtClean="0"/>
              <a:t>Mobile telephone</a:t>
            </a:r>
            <a:r>
              <a:rPr lang="en-US" dirty="0" smtClean="0"/>
              <a:t> </a:t>
            </a:r>
            <a:r>
              <a:rPr lang="en-US" b="1" dirty="0" smtClean="0"/>
              <a:t>based commerce</a:t>
            </a:r>
            <a:r>
              <a:rPr lang="en-US" dirty="0" smtClean="0"/>
              <a:t> (mobile commerce or m-commerce)</a:t>
            </a:r>
          </a:p>
          <a:p>
            <a:pPr lvl="2">
              <a:lnSpc>
                <a:spcPct val="90000"/>
              </a:lnSpc>
            </a:pPr>
            <a:r>
              <a:rPr lang="en-US" b="1" dirty="0" smtClean="0"/>
              <a:t>Smart phone</a:t>
            </a:r>
            <a:r>
              <a:rPr lang="en-US" dirty="0" smtClean="0"/>
              <a:t> technology enabling mobile commerce</a:t>
            </a:r>
          </a:p>
          <a:p>
            <a:pPr lvl="2">
              <a:lnSpc>
                <a:spcPct val="90000"/>
              </a:lnSpc>
            </a:pPr>
            <a:r>
              <a:rPr lang="en-US" b="1" dirty="0" smtClean="0"/>
              <a:t>Web 2.0</a:t>
            </a:r>
            <a:r>
              <a:rPr lang="en-US" dirty="0" smtClean="0"/>
              <a:t>: making new Web business possible</a:t>
            </a:r>
          </a:p>
          <a:p>
            <a:pPr lvl="1">
              <a:lnSpc>
                <a:spcPct val="90000"/>
              </a:lnSpc>
            </a:pPr>
            <a:r>
              <a:rPr lang="en-US" dirty="0" smtClean="0"/>
              <a:t>Business online strategy </a:t>
            </a:r>
          </a:p>
          <a:p>
            <a:pPr lvl="2">
              <a:lnSpc>
                <a:spcPct val="90000"/>
              </a:lnSpc>
            </a:pPr>
            <a:r>
              <a:rPr lang="en-US" dirty="0" smtClean="0"/>
              <a:t>First wave: </a:t>
            </a:r>
            <a:r>
              <a:rPr lang="en-US" b="1" dirty="0" smtClean="0"/>
              <a:t>first-mover advantage</a:t>
            </a:r>
          </a:p>
          <a:p>
            <a:pPr lvl="2">
              <a:lnSpc>
                <a:spcPct val="90000"/>
              </a:lnSpc>
            </a:pPr>
            <a:r>
              <a:rPr lang="en-US" dirty="0" smtClean="0"/>
              <a:t>Second wave: businesses not relying on first-mover advantage</a:t>
            </a:r>
          </a:p>
          <a:p>
            <a:pPr lvl="2">
              <a:lnSpc>
                <a:spcPct val="90000"/>
              </a:lnSpc>
            </a:pPr>
            <a:endParaRPr lang="en-US" dirty="0" smtClean="0"/>
          </a:p>
          <a:p>
            <a:endParaRPr lang="en-AU" dirty="0"/>
          </a:p>
        </p:txBody>
      </p:sp>
    </p:spTree>
    <p:extLst>
      <p:ext uri="{BB962C8B-B14F-4D97-AF65-F5344CB8AC3E}">
        <p14:creationId xmlns:p14="http://schemas.microsoft.com/office/powerpoint/2010/main" val="80289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Web helping people work more effectively</a:t>
            </a:r>
          </a:p>
          <a:p>
            <a:pPr lvl="1">
              <a:lnSpc>
                <a:spcPct val="90000"/>
              </a:lnSpc>
            </a:pPr>
            <a:r>
              <a:rPr lang="en-US" b="1" dirty="0" smtClean="0"/>
              <a:t>Telecommuting </a:t>
            </a:r>
            <a:r>
              <a:rPr lang="en-US" dirty="0" smtClean="0"/>
              <a:t>(</a:t>
            </a:r>
            <a:r>
              <a:rPr lang="en-US" b="1" dirty="0" err="1" smtClean="0"/>
              <a:t>telework</a:t>
            </a:r>
            <a:r>
              <a:rPr lang="en-US" b="1" dirty="0" smtClean="0"/>
              <a:t>)</a:t>
            </a:r>
          </a:p>
          <a:p>
            <a:pPr>
              <a:lnSpc>
                <a:spcPct val="90000"/>
              </a:lnSpc>
            </a:pPr>
            <a:r>
              <a:rPr lang="en-US" b="1" dirty="0" smtClean="0"/>
              <a:t>Consumer-to-consumer </a:t>
            </a:r>
            <a:r>
              <a:rPr lang="en-US" dirty="0" smtClean="0"/>
              <a:t>(</a:t>
            </a:r>
            <a:r>
              <a:rPr lang="en-US" b="1" dirty="0" smtClean="0"/>
              <a:t>C2C</a:t>
            </a:r>
            <a:r>
              <a:rPr lang="en-US" dirty="0" smtClean="0"/>
              <a:t>)</a:t>
            </a:r>
          </a:p>
          <a:p>
            <a:pPr lvl="1">
              <a:lnSpc>
                <a:spcPct val="90000"/>
              </a:lnSpc>
            </a:pPr>
            <a:r>
              <a:rPr lang="en-US" dirty="0" smtClean="0"/>
              <a:t>Individuals buying and selling among themselves</a:t>
            </a:r>
          </a:p>
          <a:p>
            <a:pPr lvl="2">
              <a:lnSpc>
                <a:spcPct val="90000"/>
              </a:lnSpc>
            </a:pPr>
            <a:r>
              <a:rPr lang="en-US" dirty="0" smtClean="0"/>
              <a:t>Web auction site</a:t>
            </a:r>
          </a:p>
          <a:p>
            <a:pPr lvl="1">
              <a:lnSpc>
                <a:spcPct val="90000"/>
              </a:lnSpc>
            </a:pPr>
            <a:r>
              <a:rPr lang="en-US" dirty="0" smtClean="0"/>
              <a:t>C2C sales included in B2C category</a:t>
            </a:r>
          </a:p>
          <a:p>
            <a:pPr lvl="2">
              <a:lnSpc>
                <a:spcPct val="90000"/>
              </a:lnSpc>
            </a:pPr>
            <a:r>
              <a:rPr lang="en-US" dirty="0" smtClean="0"/>
              <a:t>Seller acts as a business (for transaction purposes)</a:t>
            </a:r>
          </a:p>
          <a:p>
            <a:pPr>
              <a:lnSpc>
                <a:spcPct val="90000"/>
              </a:lnSpc>
            </a:pPr>
            <a:r>
              <a:rPr lang="en-US" b="1" dirty="0" smtClean="0"/>
              <a:t>Business-to-government </a:t>
            </a:r>
            <a:r>
              <a:rPr lang="en-US" dirty="0" smtClean="0"/>
              <a:t>(</a:t>
            </a:r>
            <a:r>
              <a:rPr lang="en-US" b="1" dirty="0" smtClean="0"/>
              <a:t>B2G</a:t>
            </a:r>
            <a:r>
              <a:rPr lang="en-US" dirty="0" smtClean="0"/>
              <a:t>)</a:t>
            </a:r>
          </a:p>
          <a:p>
            <a:pPr lvl="1">
              <a:lnSpc>
                <a:spcPct val="90000"/>
              </a:lnSpc>
            </a:pPr>
            <a:r>
              <a:rPr lang="en-US" dirty="0" smtClean="0"/>
              <a:t>Business transactions with government agencies</a:t>
            </a:r>
          </a:p>
          <a:p>
            <a:pPr lvl="2">
              <a:lnSpc>
                <a:spcPct val="90000"/>
              </a:lnSpc>
            </a:pPr>
            <a:r>
              <a:rPr lang="en-US" dirty="0" smtClean="0"/>
              <a:t>Paying taxes, filing required reports</a:t>
            </a:r>
          </a:p>
          <a:p>
            <a:pPr lvl="1">
              <a:lnSpc>
                <a:spcPct val="90000"/>
              </a:lnSpc>
            </a:pPr>
            <a:r>
              <a:rPr lang="en-US" dirty="0" smtClean="0"/>
              <a:t>B2G transactions included in B2B discussions</a:t>
            </a:r>
          </a:p>
          <a:p>
            <a:endParaRPr lang="en-AU" dirty="0"/>
          </a:p>
        </p:txBody>
      </p:sp>
    </p:spTree>
    <p:extLst>
      <p:ext uri="{BB962C8B-B14F-4D97-AF65-F5344CB8AC3E}">
        <p14:creationId xmlns:p14="http://schemas.microsoft.com/office/powerpoint/2010/main" val="129547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a:t>
            </a:r>
            <a:r>
              <a:rPr lang="en-US" b="0" baseline="0" dirty="0" smtClean="0"/>
              <a:t> definition of e-business points directly to business processes….which are integral to how a company operates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a business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For more than 70 years, business researchers have been studying the</a:t>
            </a:r>
            <a:r>
              <a:rPr lang="en-US" b="0" baseline="0" dirty="0" smtClean="0"/>
              <a:t> ways people behave in business. </a:t>
            </a: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 </a:t>
            </a:r>
          </a:p>
          <a:p>
            <a:endParaRPr lang="en-AU" dirty="0"/>
          </a:p>
        </p:txBody>
      </p:sp>
    </p:spTree>
    <p:extLst>
      <p:ext uri="{BB962C8B-B14F-4D97-AF65-F5344CB8AC3E}">
        <p14:creationId xmlns:p14="http://schemas.microsoft.com/office/powerpoint/2010/main" val="359720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buFont typeface="Wingdings" pitchFamily="2" charset="2"/>
              <a:buChar char="q"/>
              <a:defRPr sz="2400" baseline="0"/>
            </a:lvl1pPr>
            <a:lvl2pPr>
              <a:buClr>
                <a:srgbClr val="00B050"/>
              </a:buClr>
              <a:buFont typeface="Wingdings" pitchFamily="2" charset="2"/>
              <a:buChar char="v"/>
              <a:defRPr sz="2200" baseline="0"/>
            </a:lvl2pPr>
            <a:lvl3pP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D862EDF-41DC-4BF7-A794-A032BCCC2C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AU"/>
          </a:p>
        </p:txBody>
      </p:sp>
      <p:sp>
        <p:nvSpPr>
          <p:cNvPr id="8" name="Text Placeholder 7"/>
          <p:cNvSpPr>
            <a:spLocks noGrp="1"/>
          </p:cNvSpPr>
          <p:nvPr>
            <p:ph type="body" sz="quarter" idx="10" hasCustomPrompt="1"/>
          </p:nvPr>
        </p:nvSpPr>
        <p:spPr>
          <a:xfrm>
            <a:off x="5105400" y="304800"/>
            <a:ext cx="3733800" cy="457200"/>
          </a:xfrm>
          <a:solidFill>
            <a:schemeClr val="bg1"/>
          </a:solidFill>
        </p:spPr>
        <p:txBody>
          <a:bodyPr>
            <a:normAutofit/>
          </a:bodyPr>
          <a:lstStyle>
            <a:lvl1pPr>
              <a:defRPr sz="1800">
                <a:solidFill>
                  <a:schemeClr val="tx1"/>
                </a:solidFill>
              </a:defRPr>
            </a:lvl1pPr>
          </a:lstStyle>
          <a:p>
            <a:pPr lvl="0"/>
            <a:r>
              <a:rPr lang="en-US" dirty="0" smtClean="0"/>
              <a:t>Faculty of Science</a:t>
            </a:r>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0"/>
            <a:ext cx="8229600" cy="4165599"/>
          </a:xfrm>
        </p:spPr>
        <p:txBody>
          <a:bodyPr anchor="ct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2F56685-4988-478F-9931-F4EBA947B5D2}" type="slidenum">
              <a:rPr lang="en-US"/>
              <a:pPr>
                <a:defRPr/>
              </a:pPr>
              <a:t>‹#›</a:t>
            </a:fld>
            <a:endParaRPr lang="en-US"/>
          </a:p>
        </p:txBody>
      </p:sp>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AU"/>
          </a:p>
        </p:txBody>
      </p:sp>
      <p:sp>
        <p:nvSpPr>
          <p:cNvPr id="8" name="Text Placeholder 7"/>
          <p:cNvSpPr>
            <a:spLocks noGrp="1"/>
          </p:cNvSpPr>
          <p:nvPr>
            <p:ph type="body" sz="quarter" idx="10" hasCustomPrompt="1"/>
          </p:nvPr>
        </p:nvSpPr>
        <p:spPr>
          <a:xfrm>
            <a:off x="5105400" y="304800"/>
            <a:ext cx="3733800" cy="457200"/>
          </a:xfrm>
          <a:solidFill>
            <a:schemeClr val="bg1"/>
          </a:solidFill>
        </p:spPr>
        <p:txBody>
          <a:bodyPr>
            <a:normAutofit/>
          </a:bodyPr>
          <a:lstStyle>
            <a:lvl1pPr>
              <a:defRPr sz="1800">
                <a:solidFill>
                  <a:schemeClr val="tx1"/>
                </a:solidFill>
              </a:defRPr>
            </a:lvl1pPr>
          </a:lstStyle>
          <a:p>
            <a:pPr lvl="0"/>
            <a:r>
              <a:rPr lang="en-US" dirty="0" smtClean="0"/>
              <a:t>Faculty of Science</a:t>
            </a:r>
            <a:endParaRPr lang="en-A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90445D5-BBB3-4664-949B-0A36E84EE88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AU"/>
          </a:p>
        </p:txBody>
      </p:sp>
      <p:sp>
        <p:nvSpPr>
          <p:cNvPr id="8" name="Text Placeholder 7"/>
          <p:cNvSpPr>
            <a:spLocks noGrp="1"/>
          </p:cNvSpPr>
          <p:nvPr>
            <p:ph type="body" sz="quarter" idx="10" hasCustomPrompt="1"/>
          </p:nvPr>
        </p:nvSpPr>
        <p:spPr>
          <a:xfrm>
            <a:off x="5105400" y="304800"/>
            <a:ext cx="3733800" cy="457200"/>
          </a:xfrm>
          <a:solidFill>
            <a:schemeClr val="bg1"/>
          </a:solidFill>
        </p:spPr>
        <p:txBody>
          <a:bodyPr>
            <a:normAutofit/>
          </a:bodyPr>
          <a:lstStyle>
            <a:lvl1pPr>
              <a:defRPr sz="1800">
                <a:solidFill>
                  <a:schemeClr val="tx1"/>
                </a:solidFill>
              </a:defRPr>
            </a:lvl1pPr>
          </a:lstStyle>
          <a:p>
            <a:pPr lvl="0"/>
            <a:r>
              <a:rPr lang="en-US" dirty="0" smtClean="0"/>
              <a:t>Faculty of Science</a:t>
            </a:r>
            <a:endParaRPr lang="en-A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AU"/>
          </a:p>
        </p:txBody>
      </p:sp>
      <p:sp>
        <p:nvSpPr>
          <p:cNvPr id="8" name="Text Placeholder 7"/>
          <p:cNvSpPr>
            <a:spLocks noGrp="1"/>
          </p:cNvSpPr>
          <p:nvPr>
            <p:ph type="body" sz="quarter" idx="10" hasCustomPrompt="1"/>
          </p:nvPr>
        </p:nvSpPr>
        <p:spPr>
          <a:xfrm>
            <a:off x="5105400" y="304800"/>
            <a:ext cx="3733800" cy="457200"/>
          </a:xfrm>
          <a:solidFill>
            <a:schemeClr val="bg1"/>
          </a:solidFill>
        </p:spPr>
        <p:txBody>
          <a:bodyPr>
            <a:normAutofit/>
          </a:bodyPr>
          <a:lstStyle>
            <a:lvl1pPr>
              <a:defRPr sz="1800">
                <a:solidFill>
                  <a:schemeClr val="tx1"/>
                </a:solidFill>
              </a:defRPr>
            </a:lvl1pPr>
          </a:lstStyle>
          <a:p>
            <a:pPr lvl="0"/>
            <a:r>
              <a:rPr lang="en-US" dirty="0" smtClean="0"/>
              <a:t>Faculty of Science</a:t>
            </a:r>
            <a:endParaRPr lang="en-A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3177108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716867"/>
            <a:ext cx="7772400" cy="192193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68748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32273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199" y="612775"/>
            <a:ext cx="83227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367338"/>
            <a:ext cx="8322732" cy="6185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AU"/>
          </a:p>
        </p:txBody>
      </p:sp>
      <p:sp>
        <p:nvSpPr>
          <p:cNvPr id="8" name="Text Placeholder 7"/>
          <p:cNvSpPr>
            <a:spLocks noGrp="1"/>
          </p:cNvSpPr>
          <p:nvPr>
            <p:ph type="body" sz="quarter" idx="10" hasCustomPrompt="1"/>
          </p:nvPr>
        </p:nvSpPr>
        <p:spPr>
          <a:xfrm>
            <a:off x="5105400" y="304800"/>
            <a:ext cx="3733800" cy="457200"/>
          </a:xfrm>
          <a:solidFill>
            <a:schemeClr val="bg1"/>
          </a:solidFill>
        </p:spPr>
        <p:txBody>
          <a:bodyPr>
            <a:normAutofit/>
          </a:bodyPr>
          <a:lstStyle>
            <a:lvl1pPr>
              <a:defRPr sz="1800">
                <a:solidFill>
                  <a:schemeClr val="tx1"/>
                </a:solidFill>
              </a:defRPr>
            </a:lvl1pPr>
          </a:lstStyle>
          <a:p>
            <a:pPr lvl="0"/>
            <a:r>
              <a:rPr lang="en-US" dirty="0" smtClean="0"/>
              <a:t>Faculty of Science</a:t>
            </a:r>
            <a:endParaRPr lang="en-A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229600" cy="2262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862388"/>
            <a:ext cx="8229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79E11E20-9FA6-4AA3-B68E-3058203C75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AD8FA9F7-D61B-4DB1-A6F6-732593FF9D7D}" type="slidenum">
              <a:rPr lang="en-US"/>
              <a:pPr>
                <a:defRPr/>
              </a:pPr>
              <a:t>‹#›</a:t>
            </a:fld>
            <a:endParaRPr lang="en-US" dirty="0"/>
          </a:p>
        </p:txBody>
      </p:sp>
    </p:spTree>
    <p:extLst>
      <p:ext uri="{BB962C8B-B14F-4D97-AF65-F5344CB8AC3E}">
        <p14:creationId xmlns:p14="http://schemas.microsoft.com/office/powerpoint/2010/main" val="23755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268"/>
            <a:ext cx="8229600" cy="3369732"/>
          </a:xfrm>
        </p:spPr>
        <p:txBody>
          <a:bodyPr anchor="ct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33400" y="6400800"/>
            <a:ext cx="5867400" cy="1524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xfrm>
            <a:off x="6553200" y="6400800"/>
            <a:ext cx="1905000" cy="228600"/>
          </a:xfrm>
          <a:prstGeom prst="rect">
            <a:avLst/>
          </a:prstGeom>
          <a:ln/>
        </p:spPr>
        <p:txBody>
          <a:bodyPr/>
          <a:lstStyle>
            <a:lvl1pPr>
              <a:defRPr/>
            </a:lvl1pPr>
          </a:lstStyle>
          <a:p>
            <a:pPr>
              <a:defRPr/>
            </a:pPr>
            <a:fld id="{42F56685-4988-478F-9931-F4EBA947B5D2}" type="slidenum">
              <a:rPr lang="en-US"/>
              <a:pPr>
                <a:defRPr/>
              </a:pPr>
              <a:t>‹#›</a:t>
            </a:fld>
            <a:endParaRPr lang="en-US"/>
          </a:p>
        </p:txBody>
      </p:sp>
      <p:sp>
        <p:nvSpPr>
          <p:cNvPr id="4" name="Content Placeholder 3"/>
          <p:cNvSpPr>
            <a:spLocks noGrp="1" noChangeArrowheads="1"/>
          </p:cNvSpPr>
          <p:nvPr>
            <p:ph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457200"/>
            <a:ext cx="8305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381000" y="1447800"/>
            <a:ext cx="8382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5540" name="Rectangle 4"/>
          <p:cNvSpPr>
            <a:spLocks noGrp="1" noChangeArrowheads="1"/>
          </p:cNvSpPr>
          <p:nvPr>
            <p:ph type="ftr" sz="quarter" idx="3"/>
          </p:nvPr>
        </p:nvSpPr>
        <p:spPr bwMode="auto">
          <a:xfrm>
            <a:off x="533400" y="6400800"/>
            <a:ext cx="5867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endParaRPr lang="en-US"/>
          </a:p>
        </p:txBody>
      </p:sp>
      <p:sp>
        <p:nvSpPr>
          <p:cNvPr id="65541" name="Rectangle 5"/>
          <p:cNvSpPr>
            <a:spLocks noGrp="1" noChangeArrowheads="1"/>
          </p:cNvSpPr>
          <p:nvPr>
            <p:ph type="sldNum" sz="quarter" idx="4"/>
          </p:nvPr>
        </p:nvSpPr>
        <p:spPr bwMode="auto">
          <a:xfrm>
            <a:off x="6553200" y="64008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421E56F2-54B0-471E-B4A7-F3DA7242A2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93" r:id="rId2"/>
    <p:sldLayoutId id="2147483999" r:id="rId3"/>
    <p:sldLayoutId id="2147484000" r:id="rId4"/>
    <p:sldLayoutId id="2147484001" r:id="rId5"/>
  </p:sldLayoutIdLst>
  <p:hf hdr="0" ftr="0" dt="0"/>
  <p:txStyles>
    <p:titleStyle>
      <a:lvl1pPr algn="ctr" rtl="0" eaLnBrk="0" fontAlgn="base" hangingPunct="0">
        <a:spcBef>
          <a:spcPct val="0"/>
        </a:spcBef>
        <a:spcAft>
          <a:spcPct val="0"/>
        </a:spcAft>
        <a:defRPr sz="32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charset="0"/>
        </a:defRPr>
      </a:lvl2pPr>
      <a:lvl3pPr algn="ctr" rtl="0" eaLnBrk="0" fontAlgn="base" hangingPunct="0">
        <a:spcBef>
          <a:spcPct val="0"/>
        </a:spcBef>
        <a:spcAft>
          <a:spcPct val="0"/>
        </a:spcAft>
        <a:defRPr sz="3600">
          <a:solidFill>
            <a:srgbClr val="000000"/>
          </a:solidFill>
          <a:latin typeface="Arial" charset="0"/>
        </a:defRPr>
      </a:lvl3pPr>
      <a:lvl4pPr algn="ctr" rtl="0" eaLnBrk="0" fontAlgn="base" hangingPunct="0">
        <a:spcBef>
          <a:spcPct val="0"/>
        </a:spcBef>
        <a:spcAft>
          <a:spcPct val="0"/>
        </a:spcAft>
        <a:defRPr sz="3600">
          <a:solidFill>
            <a:srgbClr val="000000"/>
          </a:solidFill>
          <a:latin typeface="Arial" charset="0"/>
        </a:defRPr>
      </a:lvl4pPr>
      <a:lvl5pPr algn="ctr" rtl="0" eaLnBrk="0" fontAlgn="base" hangingPunct="0">
        <a:spcBef>
          <a:spcPct val="0"/>
        </a:spcBef>
        <a:spcAft>
          <a:spcPct val="0"/>
        </a:spcAft>
        <a:defRPr sz="3600">
          <a:solidFill>
            <a:srgbClr val="000000"/>
          </a:solidFill>
          <a:latin typeface="Arial" charset="0"/>
        </a:defRPr>
      </a:lvl5pPr>
      <a:lvl6pPr marL="457200" algn="ctr" rtl="0" fontAlgn="base">
        <a:spcBef>
          <a:spcPct val="0"/>
        </a:spcBef>
        <a:spcAft>
          <a:spcPct val="0"/>
        </a:spcAft>
        <a:defRPr sz="3600">
          <a:solidFill>
            <a:srgbClr val="000000"/>
          </a:solidFill>
          <a:latin typeface="Arial" charset="0"/>
        </a:defRPr>
      </a:lvl6pPr>
      <a:lvl7pPr marL="914400" algn="ctr" rtl="0" fontAlgn="base">
        <a:spcBef>
          <a:spcPct val="0"/>
        </a:spcBef>
        <a:spcAft>
          <a:spcPct val="0"/>
        </a:spcAft>
        <a:defRPr sz="3600">
          <a:solidFill>
            <a:srgbClr val="000000"/>
          </a:solidFill>
          <a:latin typeface="Arial" charset="0"/>
        </a:defRPr>
      </a:lvl7pPr>
      <a:lvl8pPr marL="1371600" algn="ctr" rtl="0" fontAlgn="base">
        <a:spcBef>
          <a:spcPct val="0"/>
        </a:spcBef>
        <a:spcAft>
          <a:spcPct val="0"/>
        </a:spcAft>
        <a:defRPr sz="3600">
          <a:solidFill>
            <a:srgbClr val="000000"/>
          </a:solidFill>
          <a:latin typeface="Arial" charset="0"/>
        </a:defRPr>
      </a:lvl8pPr>
      <a:lvl9pPr marL="1828800" algn="ctr" rtl="0" fontAlgn="base">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400" baseline="0">
          <a:solidFill>
            <a:srgbClr val="000000"/>
          </a:solidFill>
          <a:latin typeface="+mn-lt"/>
          <a:ea typeface="+mn-ea"/>
          <a:cs typeface="+mn-cs"/>
        </a:defRPr>
      </a:lvl1pPr>
      <a:lvl2pPr marL="742950" indent="-285750" algn="l" rtl="0" eaLnBrk="0" fontAlgn="base" hangingPunct="0">
        <a:spcBef>
          <a:spcPct val="20000"/>
        </a:spcBef>
        <a:spcAft>
          <a:spcPct val="0"/>
        </a:spcAft>
        <a:buClr>
          <a:srgbClr val="00B050"/>
        </a:buClr>
        <a:buFont typeface="Wingdings" pitchFamily="2" charset="2"/>
        <a:buChar char="v"/>
        <a:defRPr sz="2200" baseline="0">
          <a:solidFill>
            <a:srgbClr val="000000"/>
          </a:solidFill>
          <a:latin typeface="+mn-lt"/>
        </a:defRPr>
      </a:lvl2pPr>
      <a:lvl3pPr marL="1143000" indent="-228600" algn="l" rtl="0" eaLnBrk="0" fontAlgn="base" hangingPunct="0">
        <a:spcBef>
          <a:spcPct val="20000"/>
        </a:spcBef>
        <a:spcAft>
          <a:spcPct val="0"/>
        </a:spcAft>
        <a:buChar char="•"/>
        <a:defRPr sz="2000" baseline="0">
          <a:solidFill>
            <a:srgbClr val="000000"/>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AU" dirty="0" smtClean="0"/>
              <a:t>Click to edit Master text styles</a:t>
            </a:r>
          </a:p>
          <a:p>
            <a:pPr lvl="0"/>
            <a:r>
              <a:rPr lang="en-AU" dirty="0" smtClean="0"/>
              <a:t>Second level</a:t>
            </a:r>
          </a:p>
        </p:txBody>
      </p:sp>
      <p:sp>
        <p:nvSpPr>
          <p:cNvPr id="4" name="TextBox 3"/>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0" indent="0" algn="l" defTabSz="457200" rtl="0" eaLnBrk="1" latinLnBrk="0" hangingPunct="1">
        <a:spcBef>
          <a:spcPts val="500"/>
        </a:spcBef>
        <a:buFont typeface="Arial"/>
        <a:buNone/>
        <a:defRPr sz="1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
        <p:nvSpPr>
          <p:cNvPr id="5" name="Footer Placeholder 4"/>
          <p:cNvSpPr>
            <a:spLocks noGrp="1"/>
          </p:cNvSpPr>
          <p:nvPr>
            <p:ph type="ftr" sz="quarter" idx="3"/>
          </p:nvPr>
        </p:nvSpPr>
        <p:spPr>
          <a:xfrm>
            <a:off x="457200" y="6224056"/>
            <a:ext cx="3530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7" y="6224056"/>
            <a:ext cx="931333"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45" r:id="rId4"/>
    <p:sldLayoutId id="2147484046" r:id="rId5"/>
    <p:sldLayoutId id="2147484047" r:id="rId6"/>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
        <p:nvSpPr>
          <p:cNvPr id="5" name="Footer Placeholder 4"/>
          <p:cNvSpPr>
            <a:spLocks noGrp="1"/>
          </p:cNvSpPr>
          <p:nvPr>
            <p:ph type="ftr" sz="quarter" idx="3"/>
          </p:nvPr>
        </p:nvSpPr>
        <p:spPr>
          <a:xfrm>
            <a:off x="457200" y="6224056"/>
            <a:ext cx="3530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7" y="6224056"/>
            <a:ext cx="931333"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48" r:id="rId4"/>
    <p:sldLayoutId id="2147484049" r:id="rId5"/>
    <p:sldLayoutId id="2147484050" r:id="rId6"/>
    <p:sldLayoutId id="2147484051" r:id="rId7"/>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0" y="6493933"/>
            <a:ext cx="5562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3933"/>
            <a:ext cx="2133600"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52" r:id="rId8"/>
    <p:sldLayoutId id="2147484053" r:id="rId9"/>
    <p:sldLayoutId id="2147484054" r:id="rId10"/>
    <p:sldLayoutId id="2147484055" r:id="rId11"/>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60" r:id="rId8"/>
    <p:sldLayoutId id="2147484061" r:id="rId9"/>
    <p:sldLayoutId id="2147484062" r:id="rId10"/>
    <p:sldLayoutId id="2147484063" r:id="rId11"/>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3349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0" y="6477000"/>
            <a:ext cx="4699000" cy="244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57800" y="6477000"/>
            <a:ext cx="965200" cy="244475"/>
          </a:xfrm>
          <a:prstGeom prst="rect">
            <a:avLst/>
          </a:prstGeom>
        </p:spPr>
        <p:txBody>
          <a:bodyPr vert="horz" lIns="91440" tIns="45720" rIns="91440" bIns="45720" rtlCol="0" anchor="ctr"/>
          <a:lstStyle>
            <a:lvl1pPr algn="r">
              <a:defRPr sz="1000">
                <a:solidFill>
                  <a:schemeClr val="tx1">
                    <a:tint val="75000"/>
                  </a:schemeClr>
                </a:solidFill>
              </a:defRPr>
            </a:lvl1pPr>
          </a:lstStyle>
          <a:p>
            <a:fld id="{6936A965-BE18-DA4B-B9B1-3D3097AE78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56" r:id="rId8"/>
    <p:sldLayoutId id="2147484057" r:id="rId9"/>
    <p:sldLayoutId id="2147484058" r:id="rId10"/>
    <p:sldLayoutId id="2147484064" r:id="rId11"/>
  </p:sldLayoutIdLst>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457200" y="2743200"/>
            <a:ext cx="8077200" cy="1655763"/>
          </a:xfrm>
        </p:spPr>
        <p:txBody>
          <a:bodyPr>
            <a:normAutofit/>
          </a:bodyPr>
          <a:lstStyle/>
          <a:p>
            <a:pPr algn="ctr"/>
            <a:r>
              <a:rPr lang="en-CA" sz="3200" b="1" dirty="0" smtClean="0"/>
              <a:t>Lecture week-1</a:t>
            </a:r>
          </a:p>
          <a:p>
            <a:pPr algn="ctr"/>
            <a:r>
              <a:rPr lang="en-CA" sz="3200" b="1" dirty="0" smtClean="0"/>
              <a:t>Introduction to Electronic Commerce</a:t>
            </a:r>
            <a:endParaRPr lang="en-AU" sz="3200" b="1" dirty="0" smtClean="0"/>
          </a:p>
        </p:txBody>
      </p:sp>
      <p:sp>
        <p:nvSpPr>
          <p:cNvPr id="6146" name="Rectangle 2"/>
          <p:cNvSpPr>
            <a:spLocks noGrp="1" noChangeArrowheads="1"/>
          </p:cNvSpPr>
          <p:nvPr>
            <p:ph type="title"/>
          </p:nvPr>
        </p:nvSpPr>
        <p:spPr>
          <a:xfrm>
            <a:off x="1219200" y="533400"/>
            <a:ext cx="6553200" cy="1219200"/>
          </a:xfrm>
        </p:spPr>
        <p:txBody>
          <a:bodyPr>
            <a:normAutofit fontScale="90000"/>
          </a:bodyPr>
          <a:lstStyle/>
          <a:p>
            <a:pPr algn="ctr"/>
            <a:r>
              <a:rPr lang="en-AU" sz="2800" dirty="0" smtClean="0"/>
              <a:t>ITECH 3301 </a:t>
            </a:r>
            <a:r>
              <a:rPr lang="en-AU" sz="2800" dirty="0" smtClean="0"/>
              <a:t/>
            </a:r>
            <a:br>
              <a:rPr lang="en-AU" sz="2800" dirty="0" smtClean="0"/>
            </a:br>
            <a:r>
              <a:rPr lang="en-AU" sz="2800" dirty="0" smtClean="0"/>
              <a:t>e-Commerce </a:t>
            </a:r>
            <a:r>
              <a:rPr lang="en-AU" sz="2800" dirty="0" smtClean="0"/>
              <a:t>Systems &amp; Technologies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3"/>
          <p:cNvSpPr>
            <a:spLocks noGrp="1" noChangeArrowheads="1"/>
          </p:cNvSpPr>
          <p:nvPr>
            <p:ph idx="1"/>
          </p:nvPr>
        </p:nvSpPr>
        <p:spPr>
          <a:xfrm>
            <a:off x="304800" y="1371600"/>
            <a:ext cx="8229600" cy="4678363"/>
          </a:xfrm>
        </p:spPr>
        <p:txBody>
          <a:bodyPr>
            <a:normAutofit/>
          </a:bodyPr>
          <a:lstStyle/>
          <a:p>
            <a:pPr eaLnBrk="1" hangingPunct="1">
              <a:lnSpc>
                <a:spcPct val="90000"/>
              </a:lnSpc>
            </a:pPr>
            <a:r>
              <a:rPr lang="en-US" dirty="0" smtClean="0"/>
              <a:t>EDI pioneers problem</a:t>
            </a:r>
          </a:p>
          <a:p>
            <a:pPr lvl="1" eaLnBrk="1" hangingPunct="1">
              <a:lnSpc>
                <a:spcPct val="90000"/>
              </a:lnSpc>
            </a:pPr>
            <a:r>
              <a:rPr lang="en-US" dirty="0" smtClean="0"/>
              <a:t>High implementation cost</a:t>
            </a:r>
          </a:p>
          <a:p>
            <a:pPr lvl="2">
              <a:lnSpc>
                <a:spcPct val="90000"/>
              </a:lnSpc>
            </a:pPr>
            <a:r>
              <a:rPr lang="en-US" dirty="0" smtClean="0"/>
              <a:t>Expensive computer hardware and software</a:t>
            </a:r>
          </a:p>
          <a:p>
            <a:pPr lvl="2">
              <a:lnSpc>
                <a:spcPct val="90000"/>
              </a:lnSpc>
            </a:pPr>
            <a:r>
              <a:rPr lang="en-US" dirty="0" smtClean="0"/>
              <a:t>Establishing direct network connections to trading partners or subscribing to value-added network</a:t>
            </a:r>
          </a:p>
          <a:p>
            <a:pPr lvl="2">
              <a:lnSpc>
                <a:spcPct val="90000"/>
              </a:lnSpc>
            </a:pPr>
            <a:r>
              <a:rPr lang="en-AU" dirty="0"/>
              <a:t>The </a:t>
            </a:r>
            <a:r>
              <a:rPr lang="en-AU" dirty="0" smtClean="0"/>
              <a:t>standard formats </a:t>
            </a:r>
            <a:r>
              <a:rPr lang="en-AU" dirty="0"/>
              <a:t>used in EDI contain the same information that businesses have always included </a:t>
            </a:r>
            <a:r>
              <a:rPr lang="en-AU" dirty="0" smtClean="0"/>
              <a:t>in their </a:t>
            </a:r>
            <a:r>
              <a:rPr lang="en-AU" dirty="0"/>
              <a:t>standard paper invoices, purchase orders, and shipping documents.</a:t>
            </a:r>
            <a:endParaRPr lang="en-US" dirty="0" smtClean="0"/>
          </a:p>
          <a:p>
            <a:pPr lvl="1">
              <a:lnSpc>
                <a:spcPct val="90000"/>
              </a:lnSpc>
            </a:pPr>
            <a:r>
              <a:rPr lang="en-US" b="1" dirty="0" smtClean="0"/>
              <a:t>Value-added network (VAN)</a:t>
            </a:r>
            <a:endParaRPr lang="en-US" dirty="0" smtClean="0"/>
          </a:p>
          <a:p>
            <a:pPr lvl="2">
              <a:lnSpc>
                <a:spcPct val="90000"/>
              </a:lnSpc>
            </a:pPr>
            <a:r>
              <a:rPr lang="en-US" dirty="0" smtClean="0"/>
              <a:t>Independent firm offering EDI connection and transaction-forwarding services </a:t>
            </a:r>
            <a:r>
              <a:rPr lang="en-AU" dirty="0"/>
              <a:t>to buyers and </a:t>
            </a:r>
            <a:r>
              <a:rPr lang="en-AU" dirty="0" smtClean="0"/>
              <a:t>sellers engaged </a:t>
            </a:r>
            <a:r>
              <a:rPr lang="en-AU" dirty="0"/>
              <a:t>in EDI.</a:t>
            </a:r>
            <a:endParaRPr lang="en-US" dirty="0" smtClean="0"/>
          </a:p>
          <a:p>
            <a:pPr lvl="2">
              <a:lnSpc>
                <a:spcPct val="90000"/>
              </a:lnSpc>
            </a:pPr>
            <a:r>
              <a:rPr lang="en-US" dirty="0" smtClean="0"/>
              <a:t>Ensure transmitted data security</a:t>
            </a:r>
          </a:p>
          <a:p>
            <a:pPr lvl="2">
              <a:lnSpc>
                <a:spcPct val="90000"/>
              </a:lnSpc>
            </a:pPr>
            <a:r>
              <a:rPr lang="en-US" dirty="0" smtClean="0"/>
              <a:t>Charge fixed monthly fee plus per transaction charge</a:t>
            </a:r>
          </a:p>
        </p:txBody>
      </p:sp>
      <p:sp>
        <p:nvSpPr>
          <p:cNvPr id="19461"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smtClean="0"/>
              <a:t>Development and Growth of e-commerce (cont)</a:t>
            </a:r>
          </a:p>
        </p:txBody>
      </p:sp>
    </p:spTree>
    <p:extLst>
      <p:ext uri="{BB962C8B-B14F-4D97-AF65-F5344CB8AC3E}">
        <p14:creationId xmlns:p14="http://schemas.microsoft.com/office/powerpoint/2010/main" val="130467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p:cNvSpPr>
            <a:spLocks noGrp="1" noChangeArrowheads="1"/>
          </p:cNvSpPr>
          <p:nvPr>
            <p:ph idx="1"/>
          </p:nvPr>
        </p:nvSpPr>
        <p:spPr>
          <a:xfrm>
            <a:off x="381000" y="1447800"/>
            <a:ext cx="8229600" cy="4678363"/>
          </a:xfrm>
        </p:spPr>
        <p:txBody>
          <a:bodyPr>
            <a:normAutofit fontScale="92500" lnSpcReduction="10000"/>
          </a:bodyPr>
          <a:lstStyle/>
          <a:p>
            <a:pPr>
              <a:lnSpc>
                <a:spcPct val="90000"/>
              </a:lnSpc>
            </a:pPr>
            <a:r>
              <a:rPr lang="en-US" dirty="0" smtClean="0"/>
              <a:t>First and second wave characteristics</a:t>
            </a:r>
          </a:p>
          <a:p>
            <a:pPr lvl="1">
              <a:lnSpc>
                <a:spcPct val="90000"/>
              </a:lnSpc>
            </a:pPr>
            <a:r>
              <a:rPr lang="en-US" dirty="0" smtClean="0"/>
              <a:t>Regional scope</a:t>
            </a:r>
          </a:p>
          <a:p>
            <a:pPr lvl="2">
              <a:lnSpc>
                <a:spcPct val="90000"/>
              </a:lnSpc>
            </a:pPr>
            <a:r>
              <a:rPr lang="en-US" dirty="0" smtClean="0"/>
              <a:t>First wave: United States phenomenon (</a:t>
            </a:r>
            <a:r>
              <a:rPr lang="en-AU" dirty="0" smtClean="0"/>
              <a:t>Web pages </a:t>
            </a:r>
            <a:r>
              <a:rPr lang="en-AU" dirty="0"/>
              <a:t>were primarily in English, particularly on commerce sites</a:t>
            </a:r>
            <a:r>
              <a:rPr lang="en-US" dirty="0" smtClean="0"/>
              <a:t>)</a:t>
            </a:r>
          </a:p>
          <a:p>
            <a:pPr lvl="2">
              <a:lnSpc>
                <a:spcPct val="90000"/>
              </a:lnSpc>
            </a:pPr>
            <a:r>
              <a:rPr lang="en-US" dirty="0" smtClean="0"/>
              <a:t>Second wave: international (</a:t>
            </a:r>
            <a:r>
              <a:rPr lang="en-AU" dirty="0"/>
              <a:t>with sellers doing business in many countries and in </a:t>
            </a:r>
            <a:r>
              <a:rPr lang="en-AU" dirty="0" smtClean="0"/>
              <a:t>many languages</a:t>
            </a:r>
            <a:r>
              <a:rPr lang="en-US" dirty="0" smtClean="0"/>
              <a:t>)</a:t>
            </a:r>
          </a:p>
          <a:p>
            <a:pPr lvl="1" eaLnBrk="1" hangingPunct="1">
              <a:lnSpc>
                <a:spcPct val="90000"/>
              </a:lnSpc>
            </a:pPr>
            <a:r>
              <a:rPr lang="en-US" dirty="0" smtClean="0"/>
              <a:t>Start-up capital</a:t>
            </a:r>
          </a:p>
          <a:p>
            <a:pPr lvl="2">
              <a:lnSpc>
                <a:spcPct val="90000"/>
              </a:lnSpc>
            </a:pPr>
            <a:r>
              <a:rPr lang="en-US" dirty="0" smtClean="0"/>
              <a:t>First wave: easy to obtain (</a:t>
            </a:r>
            <a:r>
              <a:rPr lang="en-AU" dirty="0"/>
              <a:t>Investors were </a:t>
            </a:r>
            <a:r>
              <a:rPr lang="en-AU" dirty="0" smtClean="0"/>
              <a:t>excited about </a:t>
            </a:r>
            <a:r>
              <a:rPr lang="en-AU" dirty="0"/>
              <a:t>electronic commerce and wanted to participate, no matter how much it cost</a:t>
            </a:r>
            <a:r>
              <a:rPr lang="en-US" dirty="0" smtClean="0"/>
              <a:t>)</a:t>
            </a:r>
          </a:p>
          <a:p>
            <a:pPr lvl="2">
              <a:lnSpc>
                <a:spcPct val="90000"/>
              </a:lnSpc>
            </a:pPr>
            <a:r>
              <a:rPr lang="en-US" dirty="0" smtClean="0"/>
              <a:t>Second wave: companies using internal funds (</a:t>
            </a:r>
            <a:r>
              <a:rPr lang="en-AU" dirty="0"/>
              <a:t>established companies are using </a:t>
            </a:r>
            <a:r>
              <a:rPr lang="en-AU" dirty="0" smtClean="0"/>
              <a:t>their own </a:t>
            </a:r>
            <a:r>
              <a:rPr lang="en-AU" dirty="0"/>
              <a:t>internal funds to finance gradual expansion of electronic commerce opportunities</a:t>
            </a:r>
            <a:r>
              <a:rPr lang="en-US" dirty="0" smtClean="0"/>
              <a:t>)</a:t>
            </a:r>
          </a:p>
          <a:p>
            <a:pPr lvl="1">
              <a:lnSpc>
                <a:spcPct val="90000"/>
              </a:lnSpc>
            </a:pPr>
            <a:r>
              <a:rPr lang="en-US" dirty="0" smtClean="0"/>
              <a:t>Internet technologies used</a:t>
            </a:r>
          </a:p>
          <a:p>
            <a:pPr lvl="2" eaLnBrk="1" hangingPunct="1">
              <a:lnSpc>
                <a:spcPct val="90000"/>
              </a:lnSpc>
            </a:pPr>
            <a:r>
              <a:rPr lang="en-US" dirty="0" smtClean="0"/>
              <a:t>First wave: slow and inexpensive (especially B2C)</a:t>
            </a:r>
          </a:p>
          <a:p>
            <a:pPr lvl="2" eaLnBrk="1" hangingPunct="1">
              <a:lnSpc>
                <a:spcPct val="90000"/>
              </a:lnSpc>
            </a:pPr>
            <a:r>
              <a:rPr lang="en-US" dirty="0" smtClean="0"/>
              <a:t>Second wave: broadband connections</a:t>
            </a:r>
          </a:p>
        </p:txBody>
      </p:sp>
      <p:sp>
        <p:nvSpPr>
          <p:cNvPr id="22533" name="Rectangle 2"/>
          <p:cNvSpPr>
            <a:spLocks noGrp="1" noChangeArrowheads="1"/>
          </p:cNvSpPr>
          <p:nvPr>
            <p:ph type="title" idx="4294967295"/>
          </p:nvPr>
        </p:nvSpPr>
        <p:spPr>
          <a:xfrm>
            <a:off x="0" y="274638"/>
            <a:ext cx="8001000" cy="944562"/>
          </a:xfrm>
        </p:spPr>
        <p:txBody>
          <a:bodyPr>
            <a:normAutofit fontScale="90000"/>
          </a:bodyPr>
          <a:lstStyle/>
          <a:p>
            <a:pPr eaLnBrk="1" hangingPunct="1"/>
            <a:r>
              <a:rPr lang="en-US" dirty="0" smtClean="0"/>
              <a:t>The Second Wave of Electronic Commerce</a:t>
            </a:r>
          </a:p>
        </p:txBody>
      </p:sp>
    </p:spTree>
    <p:extLst>
      <p:ext uri="{BB962C8B-B14F-4D97-AF65-F5344CB8AC3E}">
        <p14:creationId xmlns:p14="http://schemas.microsoft.com/office/powerpoint/2010/main" val="239645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3"/>
          <p:cNvSpPr>
            <a:spLocks noGrp="1"/>
          </p:cNvSpPr>
          <p:nvPr>
            <p:ph type="title" idx="4294967295"/>
          </p:nvPr>
        </p:nvSpPr>
        <p:spPr>
          <a:xfrm>
            <a:off x="0" y="457200"/>
            <a:ext cx="8305800" cy="762000"/>
          </a:xfrm>
        </p:spPr>
        <p:txBody>
          <a:bodyPr/>
          <a:lstStyle/>
          <a:p>
            <a:r>
              <a:rPr lang="en-US" dirty="0" smtClean="0"/>
              <a:t>The Third Wave Begins</a:t>
            </a:r>
          </a:p>
        </p:txBody>
      </p:sp>
      <p:sp>
        <p:nvSpPr>
          <p:cNvPr id="5" name="Text Placeholder 4"/>
          <p:cNvSpPr>
            <a:spLocks noGrp="1"/>
          </p:cNvSpPr>
          <p:nvPr>
            <p:ph type="body" idx="4294967295"/>
          </p:nvPr>
        </p:nvSpPr>
        <p:spPr>
          <a:xfrm>
            <a:off x="0" y="1219200"/>
            <a:ext cx="8382000" cy="5105400"/>
          </a:xfrm>
        </p:spPr>
        <p:txBody>
          <a:bodyPr/>
          <a:lstStyle/>
          <a:p>
            <a:pPr>
              <a:defRPr/>
            </a:pPr>
            <a:r>
              <a:rPr lang="en-US" dirty="0" smtClean="0"/>
              <a:t>By mobile telephone based commerce (</a:t>
            </a:r>
            <a:r>
              <a:rPr lang="en-US" b="1" dirty="0" smtClean="0"/>
              <a:t>mobile commerce </a:t>
            </a:r>
            <a:r>
              <a:rPr lang="en-US" dirty="0" smtClean="0"/>
              <a:t>or </a:t>
            </a:r>
            <a:r>
              <a:rPr lang="en-US" b="1" dirty="0" smtClean="0"/>
              <a:t>m-commerce</a:t>
            </a:r>
            <a:r>
              <a:rPr lang="en-US" dirty="0" smtClean="0"/>
              <a:t>) </a:t>
            </a:r>
          </a:p>
          <a:p>
            <a:pPr>
              <a:defRPr/>
            </a:pPr>
            <a:r>
              <a:rPr lang="en-US" b="1" dirty="0" smtClean="0"/>
              <a:t>Smart phone</a:t>
            </a:r>
            <a:r>
              <a:rPr lang="en-US" dirty="0" smtClean="0"/>
              <a:t> technology and tablet computers have made Internet available everywhere</a:t>
            </a:r>
          </a:p>
          <a:p>
            <a:pPr>
              <a:defRPr/>
            </a:pPr>
            <a:r>
              <a:rPr lang="en-US" dirty="0" smtClean="0"/>
              <a:t>Internet technology integration</a:t>
            </a:r>
          </a:p>
          <a:p>
            <a:pPr lvl="1">
              <a:defRPr/>
            </a:pPr>
            <a:r>
              <a:rPr lang="en-US" dirty="0" smtClean="0">
                <a:ea typeface="+mn-ea"/>
                <a:cs typeface="+mn-cs"/>
              </a:rPr>
              <a:t>First wave: bar codes, scanners</a:t>
            </a:r>
            <a:endParaRPr lang="en-US" dirty="0" smtClean="0"/>
          </a:p>
          <a:p>
            <a:pPr lvl="1">
              <a:defRPr/>
            </a:pPr>
            <a:r>
              <a:rPr lang="en-US" dirty="0" smtClean="0">
                <a:ea typeface="+mn-ea"/>
                <a:cs typeface="+mn-cs"/>
              </a:rPr>
              <a:t>Second wave: Radio Frequency Identification (RFID) devices, smart cards, biometric technologies</a:t>
            </a:r>
          </a:p>
          <a:p>
            <a:pPr lvl="1">
              <a:defRPr/>
            </a:pPr>
            <a:r>
              <a:rPr lang="en-US" dirty="0" smtClean="0">
                <a:ea typeface="+mn-ea"/>
                <a:cs typeface="+mn-cs"/>
              </a:rPr>
              <a:t>Increasing integration will lead to more effective B2B</a:t>
            </a:r>
            <a:endParaRPr lang="en-US" sz="2600" b="1" dirty="0" smtClean="0">
              <a:ea typeface="+mn-ea"/>
              <a:cs typeface="+mn-cs"/>
            </a:endParaRPr>
          </a:p>
        </p:txBody>
      </p:sp>
      <p:sp>
        <p:nvSpPr>
          <p:cNvPr id="2" name="Slide Number Placeholder 1"/>
          <p:cNvSpPr>
            <a:spLocks noGrp="1"/>
          </p:cNvSpPr>
          <p:nvPr>
            <p:ph type="sldNum" sz="quarter" idx="11"/>
          </p:nvPr>
        </p:nvSpPr>
        <p:spPr/>
        <p:txBody>
          <a:bodyPr/>
          <a:lstStyle/>
          <a:p>
            <a:pPr>
              <a:defRPr/>
            </a:pPr>
            <a:fld id="{AD8FA9F7-D61B-4DB1-A6F6-732593FF9D7D}" type="slidenum">
              <a:rPr lang="en-US" smtClean="0"/>
              <a:pPr>
                <a:defRPr/>
              </a:pPr>
              <a:t>12</a:t>
            </a:fld>
            <a:endParaRPr lang="en-US" dirty="0"/>
          </a:p>
        </p:txBody>
      </p:sp>
    </p:spTree>
    <p:extLst>
      <p:ext uri="{BB962C8B-B14F-4D97-AF65-F5344CB8AC3E}">
        <p14:creationId xmlns:p14="http://schemas.microsoft.com/office/powerpoint/2010/main" val="1957053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ChangeArrowheads="1"/>
          </p:cNvSpPr>
          <p:nvPr/>
        </p:nvSpPr>
        <p:spPr bwMode="auto">
          <a:xfrm>
            <a:off x="609600" y="5791200"/>
            <a:ext cx="8077200" cy="369888"/>
          </a:xfrm>
          <a:prstGeom prst="rect">
            <a:avLst/>
          </a:prstGeom>
          <a:noFill/>
          <a:ln w="9525">
            <a:noFill/>
            <a:miter lim="800000"/>
            <a:headEnd/>
            <a:tailEnd/>
          </a:ln>
        </p:spPr>
        <p:txBody>
          <a:bodyPr>
            <a:spAutoFit/>
          </a:bodyPr>
          <a:lstStyle/>
          <a:p>
            <a:r>
              <a:rPr lang="en-US" b="1" dirty="0">
                <a:solidFill>
                  <a:srgbClr val="000000"/>
                </a:solidFill>
              </a:rPr>
              <a:t>FIGURE 1-4</a:t>
            </a:r>
            <a:r>
              <a:rPr lang="en-US" dirty="0">
                <a:solidFill>
                  <a:srgbClr val="000000"/>
                </a:solidFill>
              </a:rPr>
              <a:t> Key characteristics of the first two waves of electronic commerce</a:t>
            </a:r>
          </a:p>
        </p:txBody>
      </p:sp>
      <p:pic>
        <p:nvPicPr>
          <p:cNvPr id="25604" name="Picture 7"/>
          <p:cNvPicPr>
            <a:picLocks noChangeAspect="1" noChangeArrowheads="1"/>
          </p:cNvPicPr>
          <p:nvPr/>
        </p:nvPicPr>
        <p:blipFill>
          <a:blip r:embed="rId3" cstate="print"/>
          <a:srcRect/>
          <a:stretch>
            <a:fillRect/>
          </a:stretch>
        </p:blipFill>
        <p:spPr bwMode="auto">
          <a:xfrm>
            <a:off x="1295400" y="228600"/>
            <a:ext cx="7010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228600" y="1447800"/>
            <a:ext cx="8229600" cy="4678363"/>
          </a:xfrm>
        </p:spPr>
        <p:txBody>
          <a:bodyPr/>
          <a:lstStyle/>
          <a:p>
            <a:pPr>
              <a:lnSpc>
                <a:spcPct val="90000"/>
              </a:lnSpc>
            </a:pPr>
            <a:r>
              <a:rPr lang="en-US" dirty="0" smtClean="0"/>
              <a:t>Business-to-consumer (B2C)</a:t>
            </a:r>
          </a:p>
          <a:p>
            <a:pPr lvl="1">
              <a:lnSpc>
                <a:spcPct val="90000"/>
              </a:lnSpc>
            </a:pPr>
            <a:r>
              <a:rPr lang="en-US" dirty="0" smtClean="0"/>
              <a:t>Consumer shopping on the Web</a:t>
            </a:r>
          </a:p>
          <a:p>
            <a:pPr>
              <a:lnSpc>
                <a:spcPct val="90000"/>
              </a:lnSpc>
            </a:pPr>
            <a:r>
              <a:rPr lang="en-US" dirty="0" smtClean="0"/>
              <a:t>Business-to-business (B2B): </a:t>
            </a:r>
            <a:r>
              <a:rPr lang="en-US" b="1" dirty="0" smtClean="0"/>
              <a:t>e-procurement</a:t>
            </a:r>
            <a:endParaRPr lang="en-US" dirty="0" smtClean="0"/>
          </a:p>
          <a:p>
            <a:pPr lvl="1">
              <a:lnSpc>
                <a:spcPct val="90000"/>
              </a:lnSpc>
            </a:pPr>
            <a:r>
              <a:rPr lang="en-US" dirty="0" smtClean="0"/>
              <a:t>Transactions conducted between Web businesses</a:t>
            </a:r>
          </a:p>
          <a:p>
            <a:pPr lvl="1">
              <a:lnSpc>
                <a:spcPct val="90000"/>
              </a:lnSpc>
            </a:pPr>
            <a:r>
              <a:rPr lang="en-US" b="1" dirty="0" smtClean="0"/>
              <a:t>Supply management (procurement) </a:t>
            </a:r>
            <a:r>
              <a:rPr lang="en-US" dirty="0" smtClean="0"/>
              <a:t>departments</a:t>
            </a:r>
          </a:p>
          <a:p>
            <a:pPr lvl="2">
              <a:lnSpc>
                <a:spcPct val="90000"/>
              </a:lnSpc>
            </a:pPr>
            <a:r>
              <a:rPr lang="en-US" dirty="0" smtClean="0"/>
              <a:t>Negotiate purchase transactions with suppliers</a:t>
            </a:r>
          </a:p>
          <a:p>
            <a:pPr>
              <a:lnSpc>
                <a:spcPct val="90000"/>
              </a:lnSpc>
            </a:pPr>
            <a:r>
              <a:rPr lang="en-US" dirty="0" smtClean="0"/>
              <a:t>Business processes</a:t>
            </a:r>
          </a:p>
          <a:p>
            <a:pPr lvl="1">
              <a:lnSpc>
                <a:spcPct val="90000"/>
              </a:lnSpc>
            </a:pPr>
            <a:r>
              <a:rPr lang="en-US" dirty="0" smtClean="0"/>
              <a:t>Using Internet technologies to support organization selling and purchasing activities</a:t>
            </a:r>
          </a:p>
          <a:p>
            <a:pPr>
              <a:lnSpc>
                <a:spcPct val="90000"/>
              </a:lnSpc>
            </a:pPr>
            <a:r>
              <a:rPr lang="en-US" dirty="0" smtClean="0"/>
              <a:t>Consumer-to-consumer (C2C)</a:t>
            </a:r>
          </a:p>
          <a:p>
            <a:pPr>
              <a:lnSpc>
                <a:spcPct val="90000"/>
              </a:lnSpc>
            </a:pPr>
            <a:r>
              <a:rPr lang="en-US" dirty="0" smtClean="0"/>
              <a:t>Business-to-government (B2G)</a:t>
            </a:r>
          </a:p>
        </p:txBody>
      </p:sp>
      <p:sp>
        <p:nvSpPr>
          <p:cNvPr id="11269" name="Rectangle 2"/>
          <p:cNvSpPr>
            <a:spLocks noGrp="1" noChangeArrowheads="1"/>
          </p:cNvSpPr>
          <p:nvPr>
            <p:ph type="title" idx="4294967295"/>
          </p:nvPr>
        </p:nvSpPr>
        <p:spPr>
          <a:xfrm>
            <a:off x="0" y="228600"/>
            <a:ext cx="8229600" cy="1143000"/>
          </a:xfrm>
        </p:spPr>
        <p:txBody>
          <a:bodyPr/>
          <a:lstStyle/>
          <a:p>
            <a:pPr eaLnBrk="1" hangingPunct="1"/>
            <a:r>
              <a:rPr lang="en-US" dirty="0" smtClean="0"/>
              <a:t>Categories of E-Commerce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2057400" y="5791200"/>
            <a:ext cx="3377848" cy="369332"/>
          </a:xfrm>
          <a:prstGeom prst="rect">
            <a:avLst/>
          </a:prstGeom>
          <a:noFill/>
          <a:ln w="9525">
            <a:noFill/>
            <a:miter lim="800000"/>
            <a:headEnd/>
            <a:tailEnd/>
          </a:ln>
        </p:spPr>
        <p:txBody>
          <a:bodyPr wrap="none">
            <a:spAutoFit/>
          </a:bodyPr>
          <a:lstStyle/>
          <a:p>
            <a:r>
              <a:rPr lang="en-US" b="1" dirty="0" smtClean="0">
                <a:solidFill>
                  <a:srgbClr val="000000"/>
                </a:solidFill>
              </a:rPr>
              <a:t>FIG1-2</a:t>
            </a:r>
            <a:r>
              <a:rPr lang="en-US" dirty="0" smtClean="0">
                <a:solidFill>
                  <a:srgbClr val="000000"/>
                </a:solidFill>
              </a:rPr>
              <a:t> e-commerce categories</a:t>
            </a:r>
            <a:endParaRPr lang="en-US" dirty="0">
              <a:solidFill>
                <a:srgbClr val="000000"/>
              </a:solidFill>
            </a:endParaRPr>
          </a:p>
        </p:txBody>
      </p:sp>
      <p:pic>
        <p:nvPicPr>
          <p:cNvPr id="16388" name="Picture 8"/>
          <p:cNvPicPr>
            <a:picLocks noChangeAspect="1" noChangeArrowheads="1"/>
          </p:cNvPicPr>
          <p:nvPr/>
        </p:nvPicPr>
        <p:blipFill>
          <a:blip r:embed="rId2" cstate="print"/>
          <a:srcRect/>
          <a:stretch>
            <a:fillRect/>
          </a:stretch>
        </p:blipFill>
        <p:spPr bwMode="auto">
          <a:xfrm>
            <a:off x="1524000" y="304800"/>
            <a:ext cx="59975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Grp="1" noChangeArrowheads="1"/>
          </p:cNvSpPr>
          <p:nvPr>
            <p:ph idx="1"/>
          </p:nvPr>
        </p:nvSpPr>
        <p:spPr>
          <a:xfrm>
            <a:off x="228600" y="1447800"/>
            <a:ext cx="8229600" cy="4678363"/>
          </a:xfrm>
        </p:spPr>
        <p:txBody>
          <a:bodyPr/>
          <a:lstStyle/>
          <a:p>
            <a:r>
              <a:rPr lang="en-US" b="1" dirty="0"/>
              <a:t>Business processes</a:t>
            </a:r>
          </a:p>
          <a:p>
            <a:pPr lvl="1"/>
            <a:r>
              <a:rPr lang="en-US" dirty="0"/>
              <a:t>A group of logical, related, sequential activities and transactions</a:t>
            </a:r>
          </a:p>
          <a:p>
            <a:r>
              <a:rPr lang="en-US" b="1" dirty="0" smtClean="0"/>
              <a:t>Transaction</a:t>
            </a:r>
            <a:r>
              <a:rPr lang="en-US" dirty="0" smtClean="0"/>
              <a:t>: an exchange of value</a:t>
            </a:r>
          </a:p>
          <a:p>
            <a:pPr lvl="1"/>
            <a:r>
              <a:rPr lang="en-US" dirty="0" smtClean="0"/>
              <a:t>Purchase, sale, or conversion of raw materials into finished product</a:t>
            </a:r>
          </a:p>
          <a:p>
            <a:pPr lvl="1"/>
            <a:r>
              <a:rPr lang="en-US" dirty="0" smtClean="0"/>
              <a:t>Involves at least one activity</a:t>
            </a:r>
          </a:p>
          <a:p>
            <a:r>
              <a:rPr lang="en-US" b="1" dirty="0"/>
              <a:t>Activity</a:t>
            </a:r>
          </a:p>
          <a:p>
            <a:pPr lvl="1"/>
            <a:r>
              <a:rPr lang="en-US" dirty="0"/>
              <a:t>A task performed by a worker in the course of doing his or her job</a:t>
            </a:r>
          </a:p>
          <a:p>
            <a:pPr lvl="1"/>
            <a:r>
              <a:rPr lang="en-US" dirty="0"/>
              <a:t>May or may not be related to a transaction</a:t>
            </a:r>
            <a:endParaRPr lang="en-US" b="1" dirty="0"/>
          </a:p>
          <a:p>
            <a:pPr lvl="1"/>
            <a:endParaRPr lang="en-US" dirty="0" smtClean="0"/>
          </a:p>
        </p:txBody>
      </p:sp>
      <p:sp>
        <p:nvSpPr>
          <p:cNvPr id="14341" name="Rectangle 2"/>
          <p:cNvSpPr>
            <a:spLocks noGrp="1" noChangeArrowheads="1"/>
          </p:cNvSpPr>
          <p:nvPr>
            <p:ph type="title" idx="4294967295"/>
          </p:nvPr>
        </p:nvSpPr>
        <p:spPr>
          <a:xfrm>
            <a:off x="0" y="274638"/>
            <a:ext cx="7848600" cy="1143000"/>
          </a:xfrm>
        </p:spPr>
        <p:txBody>
          <a:bodyPr>
            <a:normAutofit fontScale="90000"/>
          </a:bodyPr>
          <a:lstStyle/>
          <a:p>
            <a:pPr eaLnBrk="1" hangingPunct="1"/>
            <a:r>
              <a:rPr lang="en-US" b="1" dirty="0" smtClean="0"/>
              <a:t>Business processes, Transactions, and Activities</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3"/>
          <p:cNvSpPr>
            <a:spLocks noGrp="1" noChangeArrowheads="1"/>
          </p:cNvSpPr>
          <p:nvPr>
            <p:ph idx="1"/>
          </p:nvPr>
        </p:nvSpPr>
        <p:spPr>
          <a:xfrm>
            <a:off x="228600" y="1447800"/>
            <a:ext cx="8229600" cy="4678363"/>
          </a:xfrm>
        </p:spPr>
        <p:txBody>
          <a:bodyPr/>
          <a:lstStyle/>
          <a:p>
            <a:r>
              <a:rPr lang="en-US" b="1" dirty="0" smtClean="0"/>
              <a:t>Business model</a:t>
            </a:r>
          </a:p>
          <a:p>
            <a:pPr lvl="1"/>
            <a:r>
              <a:rPr lang="en-US" dirty="0" smtClean="0"/>
              <a:t>A set of processes combined to achieve company’s goal of yielding profit</a:t>
            </a:r>
          </a:p>
          <a:p>
            <a:r>
              <a:rPr lang="en-US" dirty="0" smtClean="0"/>
              <a:t>e-commerce first wave</a:t>
            </a:r>
          </a:p>
          <a:p>
            <a:pPr lvl="1"/>
            <a:r>
              <a:rPr lang="en-US" dirty="0" smtClean="0"/>
              <a:t>Investors sought Internet-driven business models</a:t>
            </a:r>
          </a:p>
          <a:p>
            <a:pPr lvl="2"/>
            <a:r>
              <a:rPr lang="en-US" dirty="0" smtClean="0"/>
              <a:t>Expectations of rapid sales growth, market dominance</a:t>
            </a:r>
          </a:p>
          <a:p>
            <a:pPr lvl="1"/>
            <a:r>
              <a:rPr lang="en-AU" dirty="0"/>
              <a:t>Today, most companies realize that copying or adapting someone else’s business </a:t>
            </a:r>
            <a:r>
              <a:rPr lang="en-AU" dirty="0" smtClean="0"/>
              <a:t>model is </a:t>
            </a:r>
            <a:r>
              <a:rPr lang="en-AU" dirty="0"/>
              <a:t>neither an easy nor wise road map to success</a:t>
            </a:r>
            <a:endParaRPr lang="en-US" dirty="0" smtClean="0"/>
          </a:p>
          <a:p>
            <a:pPr lvl="2"/>
            <a:endParaRPr lang="en-US" dirty="0" smtClean="0"/>
          </a:p>
        </p:txBody>
      </p:sp>
      <p:sp>
        <p:nvSpPr>
          <p:cNvPr id="26629" name="Rectangle 2"/>
          <p:cNvSpPr>
            <a:spLocks noGrp="1" noChangeArrowheads="1"/>
          </p:cNvSpPr>
          <p:nvPr>
            <p:ph type="title" idx="4294967295"/>
          </p:nvPr>
        </p:nvSpPr>
        <p:spPr>
          <a:xfrm>
            <a:off x="0" y="228600"/>
            <a:ext cx="8229600" cy="1143000"/>
          </a:xfrm>
        </p:spPr>
        <p:txBody>
          <a:bodyPr>
            <a:normAutofit fontScale="90000"/>
          </a:bodyPr>
          <a:lstStyle/>
          <a:p>
            <a:pPr eaLnBrk="1" hangingPunct="1"/>
            <a:r>
              <a:rPr lang="en-US" dirty="0" smtClean="0"/>
              <a:t>Business Models, Revenue Models, and Business Processes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3"/>
          <p:cNvSpPr>
            <a:spLocks noGrp="1" noChangeArrowheads="1"/>
          </p:cNvSpPr>
          <p:nvPr>
            <p:ph idx="1"/>
          </p:nvPr>
        </p:nvSpPr>
        <p:spPr>
          <a:xfrm>
            <a:off x="0" y="1447800"/>
            <a:ext cx="8229600" cy="4678363"/>
          </a:xfrm>
        </p:spPr>
        <p:txBody>
          <a:bodyPr/>
          <a:lstStyle/>
          <a:p>
            <a:r>
              <a:rPr lang="en-US" dirty="0" smtClean="0"/>
              <a:t>Instead of copying model, examine business elements</a:t>
            </a:r>
          </a:p>
          <a:p>
            <a:pPr lvl="1"/>
            <a:r>
              <a:rPr lang="en-US" dirty="0" smtClean="0"/>
              <a:t>Streamline, enhance, replace with Internet technology driven processes</a:t>
            </a:r>
          </a:p>
          <a:p>
            <a:r>
              <a:rPr lang="en-US" b="1" dirty="0" smtClean="0"/>
              <a:t>Revenue model </a:t>
            </a:r>
            <a:r>
              <a:rPr lang="en-US" dirty="0" smtClean="0"/>
              <a:t>used today</a:t>
            </a:r>
          </a:p>
          <a:p>
            <a:pPr lvl="1"/>
            <a:r>
              <a:rPr lang="en-US" dirty="0" smtClean="0"/>
              <a:t>A specific collection of business processes</a:t>
            </a:r>
          </a:p>
          <a:p>
            <a:pPr lvl="2"/>
            <a:r>
              <a:rPr lang="en-US" dirty="0" smtClean="0"/>
              <a:t>Identify customers</a:t>
            </a:r>
          </a:p>
          <a:p>
            <a:pPr lvl="2"/>
            <a:r>
              <a:rPr lang="en-US" dirty="0" smtClean="0"/>
              <a:t>Market to those customers</a:t>
            </a:r>
          </a:p>
          <a:p>
            <a:pPr lvl="2"/>
            <a:r>
              <a:rPr lang="en-US" dirty="0" smtClean="0"/>
              <a:t>Generate sales</a:t>
            </a:r>
          </a:p>
          <a:p>
            <a:pPr lvl="1"/>
            <a:r>
              <a:rPr lang="en-US" dirty="0" smtClean="0"/>
              <a:t>Helpful for classifying revenue-generating activities</a:t>
            </a:r>
          </a:p>
          <a:p>
            <a:pPr lvl="2"/>
            <a:r>
              <a:rPr lang="en-US" dirty="0" smtClean="0"/>
              <a:t>Communication and analysis purposes</a:t>
            </a:r>
          </a:p>
        </p:txBody>
      </p:sp>
      <p:sp>
        <p:nvSpPr>
          <p:cNvPr id="27653"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smtClean="0"/>
              <a:t>Business Models, Revenue Models, and Business Processes (cont)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3"/>
          <p:cNvSpPr>
            <a:spLocks noGrp="1" noChangeArrowheads="1"/>
          </p:cNvSpPr>
          <p:nvPr>
            <p:ph idx="1"/>
          </p:nvPr>
        </p:nvSpPr>
        <p:spPr>
          <a:xfrm>
            <a:off x="304800" y="1447800"/>
            <a:ext cx="8229600" cy="4678363"/>
          </a:xfrm>
        </p:spPr>
        <p:txBody>
          <a:bodyPr/>
          <a:lstStyle/>
          <a:p>
            <a:pPr>
              <a:lnSpc>
                <a:spcPct val="90000"/>
              </a:lnSpc>
            </a:pPr>
            <a:r>
              <a:rPr lang="en-US" dirty="0" smtClean="0"/>
              <a:t>Companies think in terms of business processes</a:t>
            </a:r>
          </a:p>
          <a:p>
            <a:pPr lvl="1">
              <a:lnSpc>
                <a:spcPct val="90000"/>
              </a:lnSpc>
            </a:pPr>
            <a:r>
              <a:rPr lang="en-US" dirty="0" smtClean="0"/>
              <a:t>Purchasing raw materials or goods for resale</a:t>
            </a:r>
          </a:p>
          <a:p>
            <a:pPr lvl="1">
              <a:lnSpc>
                <a:spcPct val="90000"/>
              </a:lnSpc>
            </a:pPr>
            <a:r>
              <a:rPr lang="en-US" dirty="0" smtClean="0"/>
              <a:t>Converting materials and labor into finished goods</a:t>
            </a:r>
          </a:p>
          <a:p>
            <a:pPr lvl="1">
              <a:lnSpc>
                <a:spcPct val="90000"/>
              </a:lnSpc>
            </a:pPr>
            <a:r>
              <a:rPr lang="en-US" dirty="0" smtClean="0"/>
              <a:t>Managing transportation and logistics</a:t>
            </a:r>
          </a:p>
          <a:p>
            <a:pPr lvl="1">
              <a:lnSpc>
                <a:spcPct val="90000"/>
              </a:lnSpc>
            </a:pPr>
            <a:r>
              <a:rPr lang="en-US" dirty="0" smtClean="0"/>
              <a:t>Hiring and training employees</a:t>
            </a:r>
          </a:p>
          <a:p>
            <a:pPr lvl="1">
              <a:lnSpc>
                <a:spcPct val="90000"/>
              </a:lnSpc>
            </a:pPr>
            <a:r>
              <a:rPr lang="en-US" dirty="0" smtClean="0"/>
              <a:t>Managing business finances</a:t>
            </a:r>
          </a:p>
          <a:p>
            <a:pPr>
              <a:lnSpc>
                <a:spcPct val="90000"/>
              </a:lnSpc>
            </a:pPr>
            <a:r>
              <a:rPr lang="en-US" dirty="0" smtClean="0"/>
              <a:t>Identify processes benefiting from e-commerce technology</a:t>
            </a:r>
          </a:p>
          <a:p>
            <a:pPr>
              <a:lnSpc>
                <a:spcPct val="90000"/>
              </a:lnSpc>
            </a:pPr>
            <a:r>
              <a:rPr lang="en-US" dirty="0" smtClean="0"/>
              <a:t>Uses of Internet technologies</a:t>
            </a:r>
          </a:p>
          <a:p>
            <a:pPr lvl="1">
              <a:lnSpc>
                <a:spcPct val="90000"/>
              </a:lnSpc>
            </a:pPr>
            <a:r>
              <a:rPr lang="en-US" dirty="0" smtClean="0"/>
              <a:t>Improve existing business processes, identify new business opportunities, adapt to change</a:t>
            </a:r>
          </a:p>
        </p:txBody>
      </p:sp>
      <p:sp>
        <p:nvSpPr>
          <p:cNvPr id="28677"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smtClean="0"/>
              <a:t>Focus on Specific Business Processes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Grp="1" noChangeArrowheads="1"/>
          </p:cNvSpPr>
          <p:nvPr>
            <p:ph type="title"/>
          </p:nvPr>
        </p:nvSpPr>
        <p:spPr>
          <a:xfrm>
            <a:off x="457200" y="685800"/>
            <a:ext cx="8229600" cy="1143000"/>
          </a:xfrm>
        </p:spPr>
        <p:txBody>
          <a:bodyPr/>
          <a:lstStyle/>
          <a:p>
            <a:pPr eaLnBrk="1" hangingPunct="1"/>
            <a:r>
              <a:rPr lang="en-US" dirty="0" smtClean="0"/>
              <a:t>Learning Objectives</a:t>
            </a:r>
          </a:p>
        </p:txBody>
      </p:sp>
      <p:sp>
        <p:nvSpPr>
          <p:cNvPr id="717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E1DCFE6-A1CF-47C7-8CCA-733D9BC3756F}" type="slidenum">
              <a:rPr lang="en-US" sz="1400">
                <a:solidFill>
                  <a:srgbClr val="000000"/>
                </a:solidFill>
              </a:rPr>
              <a:pPr algn="r"/>
              <a:t>2</a:t>
            </a:fld>
            <a:endParaRPr lang="en-US" sz="1400" dirty="0">
              <a:solidFill>
                <a:srgbClr val="000000"/>
              </a:solidFill>
            </a:endParaRPr>
          </a:p>
        </p:txBody>
      </p:sp>
      <p:sp>
        <p:nvSpPr>
          <p:cNvPr id="7" name="Rectangle 7"/>
          <p:cNvSpPr txBox="1">
            <a:spLocks noChangeArrowheads="1"/>
          </p:cNvSpPr>
          <p:nvPr/>
        </p:nvSpPr>
        <p:spPr>
          <a:xfrm>
            <a:off x="457200" y="1447800"/>
            <a:ext cx="8382000" cy="505936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500"/>
              </a:spcBef>
              <a:spcAft>
                <a:spcPts val="0"/>
              </a:spcAft>
              <a:buClrTx/>
              <a:buSzTx/>
              <a:buFont typeface="Wingdings" pitchFamily="2" charset="2"/>
              <a:buNone/>
              <a:tabLst/>
              <a:defRPr/>
            </a:pPr>
            <a:r>
              <a:rPr lang="en-US" sz="2000" b="1" dirty="0">
                <a:solidFill>
                  <a:schemeClr val="accent1"/>
                </a:solidFill>
                <a:latin typeface="+mn-lt"/>
              </a:rPr>
              <a:t>T</a:t>
            </a:r>
            <a:r>
              <a:rPr kumimoji="0" lang="en-US" sz="2000" b="1" i="0" u="none" strike="noStrike" kern="1200" cap="none" spc="0" normalizeH="0" baseline="0" noProof="0" dirty="0" smtClean="0">
                <a:ln>
                  <a:noFill/>
                </a:ln>
                <a:solidFill>
                  <a:schemeClr val="accent1"/>
                </a:solidFill>
                <a:effectLst/>
                <a:uLnTx/>
                <a:uFillTx/>
                <a:latin typeface="+mn-lt"/>
              </a:rPr>
              <a:t>his week’s learning would facilitate your understanding of: </a:t>
            </a:r>
          </a:p>
          <a:p>
            <a:pPr marL="0" marR="0" lvl="0" indent="0" algn="l" defTabSz="457200" rtl="0" eaLnBrk="1" fontAlgn="auto" latinLnBrk="0" hangingPunct="1">
              <a:lnSpc>
                <a:spcPct val="100000"/>
              </a:lnSpc>
              <a:spcBef>
                <a:spcPts val="5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accent1"/>
              </a:solidFill>
              <a:effectLst/>
              <a:uLnTx/>
              <a:uFillTx/>
              <a:latin typeface="+mn-lt"/>
            </a:endParaRP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The terms ‘e-commerce’ and ‘e-business’</a:t>
            </a: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2200" dirty="0" smtClean="0">
                <a:solidFill>
                  <a:schemeClr val="accent1"/>
                </a:solidFill>
                <a:latin typeface="+mn-lt"/>
              </a:rPr>
              <a:t>The evolution of e-commerce</a:t>
            </a: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Revenue models vs</a:t>
            </a:r>
            <a:r>
              <a:rPr kumimoji="0" lang="en-US" sz="2200" b="0" i="0" u="none" strike="noStrike" kern="1200" cap="none" spc="0" normalizeH="0" noProof="0" dirty="0" smtClean="0">
                <a:ln>
                  <a:noFill/>
                </a:ln>
                <a:solidFill>
                  <a:schemeClr val="accent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Business models for e-commerce initiatives</a:t>
            </a: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The influence of economic forces on e-commerce</a:t>
            </a: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Value chains and SWOT analysis as tools for identifying e-commerce opportunities</a:t>
            </a:r>
          </a:p>
          <a:p>
            <a:pPr marL="342900" marR="0" lvl="0" indent="-342900" algn="l" defTabSz="4572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accent1"/>
                </a:solidFill>
                <a:effectLst/>
                <a:uLnTx/>
                <a:uFillTx/>
                <a:latin typeface="+mn-lt"/>
                <a:ea typeface="+mn-ea"/>
                <a:cs typeface="+mn-cs"/>
              </a:rPr>
              <a:t>The international nature of e-commerce and the challenges that arise in engaging in e-commerce on a global scale</a:t>
            </a:r>
          </a:p>
        </p:txBody>
      </p:sp>
      <p:sp>
        <p:nvSpPr>
          <p:cNvPr id="2" name="Slide Number Placeholder 1"/>
          <p:cNvSpPr>
            <a:spLocks noGrp="1"/>
          </p:cNvSpPr>
          <p:nvPr>
            <p:ph type="sldNum" sz="quarter" idx="12"/>
          </p:nvPr>
        </p:nvSpPr>
        <p:spPr/>
        <p:txBody>
          <a:bodyPr/>
          <a:lstStyle/>
          <a:p>
            <a:fld id="{6936A965-BE18-DA4B-B9B1-3D3097AE788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pPr eaLnBrk="1" hangingPunct="1"/>
            <a:r>
              <a:rPr lang="en-US" dirty="0" smtClean="0"/>
              <a:t>Product/Process Suitability to E-Commerce</a:t>
            </a:r>
          </a:p>
        </p:txBody>
      </p:sp>
      <p:sp>
        <p:nvSpPr>
          <p:cNvPr id="30725" name="Rectangle 8"/>
          <p:cNvSpPr>
            <a:spLocks noChangeArrowheads="1"/>
          </p:cNvSpPr>
          <p:nvPr/>
        </p:nvSpPr>
        <p:spPr bwMode="auto">
          <a:xfrm>
            <a:off x="1600200" y="5257800"/>
            <a:ext cx="6432550" cy="366713"/>
          </a:xfrm>
          <a:prstGeom prst="rect">
            <a:avLst/>
          </a:prstGeom>
          <a:noFill/>
          <a:ln w="9525">
            <a:noFill/>
            <a:miter lim="800000"/>
            <a:headEnd/>
            <a:tailEnd/>
          </a:ln>
        </p:spPr>
        <p:txBody>
          <a:bodyPr wrap="none">
            <a:spAutoFit/>
          </a:bodyPr>
          <a:lstStyle/>
          <a:p>
            <a:r>
              <a:rPr lang="en-US" b="1" dirty="0">
                <a:solidFill>
                  <a:srgbClr val="000000"/>
                </a:solidFill>
              </a:rPr>
              <a:t>FIGURE 1-5</a:t>
            </a:r>
            <a:r>
              <a:rPr lang="en-US" dirty="0">
                <a:solidFill>
                  <a:srgbClr val="000000"/>
                </a:solidFill>
              </a:rPr>
              <a:t> Business process suitability to type of commerce</a:t>
            </a:r>
          </a:p>
        </p:txBody>
      </p:sp>
      <p:pic>
        <p:nvPicPr>
          <p:cNvPr id="30726" name="Picture 9"/>
          <p:cNvPicPr>
            <a:picLocks noChangeAspect="1" noChangeArrowheads="1"/>
          </p:cNvPicPr>
          <p:nvPr/>
        </p:nvPicPr>
        <p:blipFill>
          <a:blip r:embed="rId2" cstate="print"/>
          <a:srcRect/>
          <a:stretch>
            <a:fillRect/>
          </a:stretch>
        </p:blipFill>
        <p:spPr bwMode="auto">
          <a:xfrm>
            <a:off x="990600" y="1371600"/>
            <a:ext cx="6858000" cy="35814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79E11E20-9FA6-4AA3-B68E-3058203C755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3"/>
          <p:cNvSpPr>
            <a:spLocks noGrp="1" noChangeArrowheads="1"/>
          </p:cNvSpPr>
          <p:nvPr>
            <p:ph idx="1"/>
          </p:nvPr>
        </p:nvSpPr>
        <p:spPr>
          <a:xfrm>
            <a:off x="228600" y="1447800"/>
            <a:ext cx="8229600" cy="4678363"/>
          </a:xfrm>
        </p:spPr>
        <p:txBody>
          <a:bodyPr>
            <a:normAutofit lnSpcReduction="10000"/>
          </a:bodyPr>
          <a:lstStyle/>
          <a:p>
            <a:pPr>
              <a:lnSpc>
                <a:spcPct val="90000"/>
              </a:lnSpc>
            </a:pPr>
            <a:r>
              <a:rPr lang="en-US" dirty="0"/>
              <a:t>E-commerce </a:t>
            </a:r>
            <a:r>
              <a:rPr lang="en-US" dirty="0" smtClean="0"/>
              <a:t>Seller </a:t>
            </a:r>
            <a:r>
              <a:rPr lang="en-US" dirty="0"/>
              <a:t>opportunities</a:t>
            </a:r>
          </a:p>
          <a:p>
            <a:pPr marL="342900" indent="-342900">
              <a:lnSpc>
                <a:spcPct val="90000"/>
              </a:lnSpc>
              <a:buFont typeface="Arial" panose="020B0604020202020204" pitchFamily="34" charset="0"/>
              <a:buChar char="•"/>
            </a:pPr>
            <a:r>
              <a:rPr lang="en-US" dirty="0" smtClean="0"/>
              <a:t>Increases sales </a:t>
            </a:r>
          </a:p>
          <a:p>
            <a:pPr marL="342900" indent="-342900">
              <a:lnSpc>
                <a:spcPct val="90000"/>
              </a:lnSpc>
              <a:buFont typeface="Arial" panose="020B0604020202020204" pitchFamily="34" charset="0"/>
              <a:buChar char="•"/>
            </a:pPr>
            <a:r>
              <a:rPr lang="en-US" dirty="0"/>
              <a:t>D</a:t>
            </a:r>
            <a:r>
              <a:rPr lang="en-US" dirty="0" smtClean="0"/>
              <a:t>ecreases costs</a:t>
            </a:r>
          </a:p>
          <a:p>
            <a:pPr marL="342900" indent="-342900">
              <a:lnSpc>
                <a:spcPct val="90000"/>
              </a:lnSpc>
              <a:buFont typeface="Arial" panose="020B0604020202020204" pitchFamily="34" charset="0"/>
              <a:buChar char="•"/>
            </a:pPr>
            <a:r>
              <a:rPr lang="en-US" dirty="0" smtClean="0"/>
              <a:t>Provides a Virtual (Online or Web) community</a:t>
            </a:r>
            <a:r>
              <a:rPr lang="en-US" dirty="0"/>
              <a:t> </a:t>
            </a:r>
            <a:r>
              <a:rPr lang="en-US" dirty="0" err="1" smtClean="0"/>
              <a:t>i.e</a:t>
            </a:r>
            <a:r>
              <a:rPr lang="en-US" dirty="0" smtClean="0"/>
              <a:t> gathering of people online using Web 2.0 technologies</a:t>
            </a:r>
          </a:p>
          <a:p>
            <a:pPr>
              <a:lnSpc>
                <a:spcPct val="90000"/>
              </a:lnSpc>
            </a:pPr>
            <a:r>
              <a:rPr lang="en-US" dirty="0" smtClean="0"/>
              <a:t>E-commerce buyer opportunities</a:t>
            </a:r>
          </a:p>
          <a:p>
            <a:pPr lvl="1">
              <a:lnSpc>
                <a:spcPct val="90000"/>
              </a:lnSpc>
            </a:pPr>
            <a:r>
              <a:rPr lang="en-US" dirty="0" smtClean="0"/>
              <a:t>Increases purchasing opportunities</a:t>
            </a:r>
          </a:p>
          <a:p>
            <a:pPr lvl="1">
              <a:lnSpc>
                <a:spcPct val="90000"/>
              </a:lnSpc>
            </a:pPr>
            <a:r>
              <a:rPr lang="en-US" dirty="0" smtClean="0"/>
              <a:t>Identifies new suppliers and business partners</a:t>
            </a:r>
          </a:p>
          <a:p>
            <a:pPr lvl="1">
              <a:lnSpc>
                <a:spcPct val="90000"/>
              </a:lnSpc>
            </a:pPr>
            <a:r>
              <a:rPr lang="en-US" dirty="0" smtClean="0"/>
              <a:t>Efficiently obtains competitive bid information</a:t>
            </a:r>
          </a:p>
          <a:p>
            <a:pPr lvl="2">
              <a:lnSpc>
                <a:spcPct val="90000"/>
              </a:lnSpc>
            </a:pPr>
            <a:r>
              <a:rPr lang="en-US" dirty="0" smtClean="0"/>
              <a:t>Easier to negotiate price and delivery terms</a:t>
            </a:r>
          </a:p>
          <a:p>
            <a:pPr lvl="1">
              <a:lnSpc>
                <a:spcPct val="90000"/>
              </a:lnSpc>
            </a:pPr>
            <a:r>
              <a:rPr lang="en-US" dirty="0" smtClean="0"/>
              <a:t>Increases speed, information exchange accuracy</a:t>
            </a:r>
          </a:p>
          <a:p>
            <a:pPr lvl="1">
              <a:lnSpc>
                <a:spcPct val="90000"/>
              </a:lnSpc>
            </a:pPr>
            <a:r>
              <a:rPr lang="en-US" dirty="0" smtClean="0"/>
              <a:t>Wider range of choices available 24 hours a day</a:t>
            </a:r>
          </a:p>
          <a:p>
            <a:pPr lvl="2">
              <a:lnSpc>
                <a:spcPct val="90000"/>
              </a:lnSpc>
            </a:pPr>
            <a:r>
              <a:rPr lang="en-US" dirty="0" smtClean="0"/>
              <a:t>Immediate access to prospective purchase information</a:t>
            </a:r>
          </a:p>
        </p:txBody>
      </p:sp>
      <p:sp>
        <p:nvSpPr>
          <p:cNvPr id="33797" name="Rectangle 2"/>
          <p:cNvSpPr>
            <a:spLocks noGrp="1" noChangeArrowheads="1"/>
          </p:cNvSpPr>
          <p:nvPr>
            <p:ph type="title" idx="4294967295"/>
          </p:nvPr>
        </p:nvSpPr>
        <p:spPr>
          <a:xfrm>
            <a:off x="0" y="274638"/>
            <a:ext cx="8458200" cy="1143000"/>
          </a:xfrm>
        </p:spPr>
        <p:txBody>
          <a:bodyPr>
            <a:normAutofit fontScale="90000"/>
          </a:bodyPr>
          <a:lstStyle/>
          <a:p>
            <a:pPr eaLnBrk="1" hangingPunct="1"/>
            <a:r>
              <a:rPr lang="en-US" dirty="0" smtClean="0"/>
              <a:t>E-Commerce: Benefits and  Opportunities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3"/>
          <p:cNvSpPr>
            <a:spLocks noGrp="1" noChangeArrowheads="1"/>
          </p:cNvSpPr>
          <p:nvPr>
            <p:ph idx="1"/>
          </p:nvPr>
        </p:nvSpPr>
        <p:spPr>
          <a:xfrm>
            <a:off x="381000" y="1371600"/>
            <a:ext cx="8229600" cy="4678363"/>
          </a:xfrm>
        </p:spPr>
        <p:txBody>
          <a:bodyPr/>
          <a:lstStyle/>
          <a:p>
            <a:pPr>
              <a:lnSpc>
                <a:spcPct val="90000"/>
              </a:lnSpc>
            </a:pPr>
            <a:r>
              <a:rPr lang="en-US" dirty="0" smtClean="0"/>
              <a:t>Benefits extend to general society welfare</a:t>
            </a:r>
          </a:p>
          <a:p>
            <a:pPr lvl="1">
              <a:lnSpc>
                <a:spcPct val="90000"/>
              </a:lnSpc>
            </a:pPr>
            <a:r>
              <a:rPr lang="en-US" dirty="0" smtClean="0"/>
              <a:t>Electronic payments of tax refunds</a:t>
            </a:r>
          </a:p>
          <a:p>
            <a:pPr lvl="1">
              <a:lnSpc>
                <a:spcPct val="90000"/>
              </a:lnSpc>
            </a:pPr>
            <a:r>
              <a:rPr lang="en-US" dirty="0" smtClean="0"/>
              <a:t>Provides faster transmission of public retirement and welfare support payments</a:t>
            </a:r>
          </a:p>
          <a:p>
            <a:pPr lvl="1">
              <a:lnSpc>
                <a:spcPct val="90000"/>
              </a:lnSpc>
            </a:pPr>
            <a:r>
              <a:rPr lang="en-US" dirty="0" smtClean="0"/>
              <a:t>Provides protection against fraud and theft losses</a:t>
            </a:r>
          </a:p>
          <a:p>
            <a:pPr lvl="2">
              <a:lnSpc>
                <a:spcPct val="90000"/>
              </a:lnSpc>
            </a:pPr>
            <a:r>
              <a:rPr lang="en-US" dirty="0" smtClean="0"/>
              <a:t>Electronic payments easier to audit and monitor</a:t>
            </a:r>
          </a:p>
          <a:p>
            <a:pPr lvl="1">
              <a:lnSpc>
                <a:spcPct val="90000"/>
              </a:lnSpc>
            </a:pPr>
            <a:r>
              <a:rPr lang="en-US" dirty="0" smtClean="0"/>
              <a:t>Reduces commuter-caused traffic, pollution</a:t>
            </a:r>
          </a:p>
          <a:p>
            <a:pPr lvl="2">
              <a:lnSpc>
                <a:spcPct val="90000"/>
              </a:lnSpc>
            </a:pPr>
            <a:r>
              <a:rPr lang="en-US" dirty="0" smtClean="0"/>
              <a:t>Due to telecommuting</a:t>
            </a:r>
          </a:p>
          <a:p>
            <a:pPr lvl="1">
              <a:lnSpc>
                <a:spcPct val="90000"/>
              </a:lnSpc>
            </a:pPr>
            <a:r>
              <a:rPr lang="en-US" dirty="0" smtClean="0"/>
              <a:t>Products and services available in remote areas</a:t>
            </a:r>
          </a:p>
        </p:txBody>
      </p:sp>
      <p:sp>
        <p:nvSpPr>
          <p:cNvPr id="34821" name="Rectangle 2"/>
          <p:cNvSpPr>
            <a:spLocks noGrp="1" noChangeArrowheads="1"/>
          </p:cNvSpPr>
          <p:nvPr>
            <p:ph type="title" idx="4294967295"/>
          </p:nvPr>
        </p:nvSpPr>
        <p:spPr>
          <a:xfrm>
            <a:off x="0" y="274638"/>
            <a:ext cx="8458200" cy="1143000"/>
          </a:xfrm>
        </p:spPr>
        <p:txBody>
          <a:bodyPr>
            <a:normAutofit fontScale="90000"/>
          </a:bodyPr>
          <a:lstStyle/>
          <a:p>
            <a:r>
              <a:rPr lang="en-US" dirty="0"/>
              <a:t>E-Commerce: Benefits and  Opportunities</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3"/>
          <p:cNvSpPr>
            <a:spLocks noGrp="1" noChangeArrowheads="1"/>
          </p:cNvSpPr>
          <p:nvPr>
            <p:ph idx="1"/>
          </p:nvPr>
        </p:nvSpPr>
        <p:spPr>
          <a:xfrm>
            <a:off x="304800" y="990600"/>
            <a:ext cx="8229600" cy="5334000"/>
          </a:xfrm>
        </p:spPr>
        <p:txBody>
          <a:bodyPr>
            <a:normAutofit/>
          </a:bodyPr>
          <a:lstStyle/>
          <a:p>
            <a:pPr eaLnBrk="1" hangingPunct="1"/>
            <a:r>
              <a:rPr lang="en-US" dirty="0" smtClean="0"/>
              <a:t>E-commerce may not be suitable for all business processes and products</a:t>
            </a:r>
          </a:p>
          <a:p>
            <a:pPr lvl="1"/>
            <a:r>
              <a:rPr lang="en-US" sz="2000" dirty="0"/>
              <a:t>Perishable foods and high-cost, unique items</a:t>
            </a:r>
          </a:p>
          <a:p>
            <a:pPr lvl="1"/>
            <a:r>
              <a:rPr lang="en-US" sz="2000" dirty="0" smtClean="0"/>
              <a:t>Critical masses of buyers will need to become equipped, willing to buy through Internet (e.g. Online grocery industry)</a:t>
            </a:r>
          </a:p>
          <a:p>
            <a:pPr lvl="1"/>
            <a:r>
              <a:rPr lang="en-US" sz="2000" dirty="0" smtClean="0"/>
              <a:t>Calculating return on investment (ROI)</a:t>
            </a:r>
          </a:p>
          <a:p>
            <a:pPr lvl="1"/>
            <a:r>
              <a:rPr lang="en-US" sz="2000" dirty="0" smtClean="0"/>
              <a:t>Recruiting and retaining employees, Technology and software issues</a:t>
            </a:r>
          </a:p>
          <a:p>
            <a:pPr lvl="1"/>
            <a:r>
              <a:rPr lang="en-US" sz="2000" dirty="0" smtClean="0"/>
              <a:t>Cultural differences, Consumers resistant to giving credit card information</a:t>
            </a:r>
          </a:p>
          <a:p>
            <a:pPr lvl="1"/>
            <a:r>
              <a:rPr lang="en-US" sz="2000" dirty="0" smtClean="0"/>
              <a:t>Conflicting laws </a:t>
            </a:r>
          </a:p>
          <a:p>
            <a:pPr marL="0" lvl="1" indent="0">
              <a:buNone/>
            </a:pPr>
            <a:r>
              <a:rPr lang="en-US" dirty="0"/>
              <a:t>Major concerns will diminish as E-commerce becomes more mature, and businesses and individuals find the benefits compelling</a:t>
            </a:r>
          </a:p>
          <a:p>
            <a:pPr lvl="2"/>
            <a:endParaRPr lang="en-US" dirty="0" smtClean="0"/>
          </a:p>
        </p:txBody>
      </p:sp>
      <p:sp>
        <p:nvSpPr>
          <p:cNvPr id="35845" name="Rectangle 2"/>
          <p:cNvSpPr>
            <a:spLocks noGrp="1" noChangeArrowheads="1"/>
          </p:cNvSpPr>
          <p:nvPr>
            <p:ph type="title" idx="4294967295"/>
          </p:nvPr>
        </p:nvSpPr>
        <p:spPr>
          <a:xfrm>
            <a:off x="0" y="274638"/>
            <a:ext cx="7848600" cy="715962"/>
          </a:xfrm>
        </p:spPr>
        <p:txBody>
          <a:bodyPr>
            <a:normAutofit fontScale="90000"/>
          </a:bodyPr>
          <a:lstStyle/>
          <a:p>
            <a:pPr eaLnBrk="1" hangingPunct="1"/>
            <a:r>
              <a:rPr lang="en-US" dirty="0" smtClean="0"/>
              <a:t>E-Commerce: Cautions and Concerns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Forces and E-Commerce</a:t>
            </a:r>
            <a:endParaRPr lang="en-AU" dirty="0"/>
          </a:p>
        </p:txBody>
      </p:sp>
      <p:sp>
        <p:nvSpPr>
          <p:cNvPr id="4" name="Content Placeholder 3"/>
          <p:cNvSpPr>
            <a:spLocks noGrp="1"/>
          </p:cNvSpPr>
          <p:nvPr>
            <p:ph idx="1"/>
          </p:nvPr>
        </p:nvSpPr>
        <p:spPr/>
        <p:txBody>
          <a:bodyPr/>
          <a:lstStyle/>
          <a:p>
            <a:r>
              <a:rPr lang="en-US" dirty="0" smtClean="0"/>
              <a:t>Commerce forms a great aspect of economics as it is an important way in which people allocate scarce resources</a:t>
            </a:r>
          </a:p>
          <a:p>
            <a:r>
              <a:rPr lang="en-US" dirty="0" smtClean="0"/>
              <a:t>One of the ways people perform commerce activities is by engaging in markets, where potential sellers come into contact with potential buyers and a medium of exchange is available. In markets, Transaction costs are a key component of commerce.</a:t>
            </a:r>
          </a:p>
          <a:p>
            <a:r>
              <a:rPr lang="en-US" dirty="0" smtClean="0"/>
              <a:t>In addition to market is Hierarchies, where organizations replace market-negotiated transactions with a hierarchical structure. </a:t>
            </a:r>
            <a:endParaRPr lang="en-AU" dirty="0"/>
          </a:p>
        </p:txBody>
      </p:sp>
    </p:spTree>
    <p:extLst>
      <p:ext uri="{BB962C8B-B14F-4D97-AF65-F5344CB8AC3E}">
        <p14:creationId xmlns:p14="http://schemas.microsoft.com/office/powerpoint/2010/main" val="178679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3"/>
          <p:cNvSpPr>
            <a:spLocks noGrp="1" noChangeArrowheads="1"/>
          </p:cNvSpPr>
          <p:nvPr>
            <p:ph idx="1"/>
          </p:nvPr>
        </p:nvSpPr>
        <p:spPr>
          <a:xfrm>
            <a:off x="381000" y="1371600"/>
            <a:ext cx="8229600" cy="4678363"/>
          </a:xfrm>
        </p:spPr>
        <p:txBody>
          <a:bodyPr>
            <a:normAutofit lnSpcReduction="10000"/>
          </a:bodyPr>
          <a:lstStyle/>
          <a:p>
            <a:pPr marL="342900" indent="-342900">
              <a:buFont typeface="Arial" pitchFamily="34" charset="0"/>
              <a:buChar char="•"/>
            </a:pPr>
            <a:r>
              <a:rPr lang="en-AU" dirty="0" smtClean="0"/>
              <a:t>Transaction </a:t>
            </a:r>
            <a:r>
              <a:rPr lang="en-AU" dirty="0"/>
              <a:t>costs are the total of all costs that a buyer and seller incur as they gather </a:t>
            </a:r>
            <a:r>
              <a:rPr lang="en-AU" dirty="0" smtClean="0"/>
              <a:t>information and </a:t>
            </a:r>
            <a:r>
              <a:rPr lang="en-AU" dirty="0"/>
              <a:t>negotiate a purchase-and-sale transaction. </a:t>
            </a:r>
            <a:endParaRPr lang="en-AU" dirty="0" smtClean="0"/>
          </a:p>
          <a:p>
            <a:pPr marL="342900" indent="-342900">
              <a:buFont typeface="Arial" pitchFamily="34" charset="0"/>
              <a:buChar char="•"/>
            </a:pPr>
            <a:r>
              <a:rPr lang="en-AU" dirty="0" smtClean="0"/>
              <a:t>Although </a:t>
            </a:r>
            <a:r>
              <a:rPr lang="en-AU" dirty="0"/>
              <a:t>brokerage fees and </a:t>
            </a:r>
            <a:r>
              <a:rPr lang="en-AU" dirty="0" smtClean="0"/>
              <a:t>sales commissions </a:t>
            </a:r>
            <a:r>
              <a:rPr lang="en-AU" dirty="0"/>
              <a:t>can be a part of transaction costs, the cost of information search and </a:t>
            </a:r>
            <a:r>
              <a:rPr lang="en-AU" dirty="0" smtClean="0"/>
              <a:t>acquisition is </a:t>
            </a:r>
            <a:r>
              <a:rPr lang="en-AU" dirty="0"/>
              <a:t>often far larger. </a:t>
            </a:r>
            <a:endParaRPr lang="en-AU" dirty="0" smtClean="0"/>
          </a:p>
          <a:p>
            <a:pPr marL="342900" indent="-342900">
              <a:buFont typeface="Arial" pitchFamily="34" charset="0"/>
              <a:buChar char="•"/>
            </a:pPr>
            <a:r>
              <a:rPr lang="en-AU" dirty="0" smtClean="0"/>
              <a:t>Another </a:t>
            </a:r>
            <a:r>
              <a:rPr lang="en-AU" dirty="0"/>
              <a:t>significant component of transaction costs can be the </a:t>
            </a:r>
            <a:r>
              <a:rPr lang="en-AU" dirty="0" smtClean="0"/>
              <a:t>investment a </a:t>
            </a:r>
            <a:r>
              <a:rPr lang="en-AU" dirty="0"/>
              <a:t>seller makes in equipment or in the hiring of skilled employees to supply </a:t>
            </a:r>
            <a:r>
              <a:rPr lang="en-AU" dirty="0" smtClean="0"/>
              <a:t>the product </a:t>
            </a:r>
            <a:r>
              <a:rPr lang="en-AU" dirty="0"/>
              <a:t>or service to the buyer</a:t>
            </a:r>
            <a:r>
              <a:rPr lang="en-AU" dirty="0" smtClean="0"/>
              <a:t>.</a:t>
            </a:r>
          </a:p>
          <a:p>
            <a:pPr marL="342900" indent="-342900">
              <a:buFont typeface="Arial" pitchFamily="34" charset="0"/>
              <a:buChar char="•"/>
            </a:pPr>
            <a:r>
              <a:rPr lang="en-US" dirty="0"/>
              <a:t>T</a:t>
            </a:r>
            <a:r>
              <a:rPr lang="en-US" dirty="0" smtClean="0"/>
              <a:t>ransaction cost are the main motivation for moving economic activities from markets to hierarchical structured firms</a:t>
            </a:r>
          </a:p>
        </p:txBody>
      </p:sp>
      <p:sp>
        <p:nvSpPr>
          <p:cNvPr id="38917" name="Rectangle 2"/>
          <p:cNvSpPr>
            <a:spLocks noGrp="1" noChangeArrowheads="1"/>
          </p:cNvSpPr>
          <p:nvPr>
            <p:ph type="title" idx="4294967295"/>
          </p:nvPr>
        </p:nvSpPr>
        <p:spPr>
          <a:xfrm>
            <a:off x="0" y="274638"/>
            <a:ext cx="8229600" cy="1143000"/>
          </a:xfrm>
        </p:spPr>
        <p:txBody>
          <a:bodyPr/>
          <a:lstStyle/>
          <a:p>
            <a:pPr eaLnBrk="1" hangingPunct="1"/>
            <a:r>
              <a:rPr lang="en-US" dirty="0" smtClean="0"/>
              <a:t>Transaction Costs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3"/>
          <p:cNvSpPr>
            <a:spLocks noGrp="1" noChangeArrowheads="1"/>
          </p:cNvSpPr>
          <p:nvPr>
            <p:ph idx="1"/>
          </p:nvPr>
        </p:nvSpPr>
        <p:spPr>
          <a:xfrm>
            <a:off x="381000" y="1295400"/>
            <a:ext cx="8229600" cy="4678363"/>
          </a:xfrm>
        </p:spPr>
        <p:txBody>
          <a:bodyPr/>
          <a:lstStyle/>
          <a:p>
            <a:r>
              <a:rPr lang="en-US" dirty="0" err="1" smtClean="0"/>
              <a:t>Coase’s</a:t>
            </a:r>
            <a:r>
              <a:rPr lang="en-US" dirty="0" smtClean="0"/>
              <a:t> analysis of high transaction costs</a:t>
            </a:r>
          </a:p>
          <a:p>
            <a:pPr lvl="1"/>
            <a:r>
              <a:rPr lang="en-US" dirty="0" smtClean="0"/>
              <a:t>Hierarchical organizations formed</a:t>
            </a:r>
          </a:p>
          <a:p>
            <a:pPr lvl="2"/>
            <a:r>
              <a:rPr lang="en-US" dirty="0" smtClean="0"/>
              <a:t>Replace market-negotiated transactions</a:t>
            </a:r>
          </a:p>
          <a:p>
            <a:pPr lvl="2"/>
            <a:r>
              <a:rPr lang="en-US" dirty="0" smtClean="0"/>
              <a:t>Strong supervision and worker-monitoring elements</a:t>
            </a:r>
          </a:p>
          <a:p>
            <a:pPr lvl="1" eaLnBrk="1" hangingPunct="1"/>
            <a:r>
              <a:rPr lang="en-US" dirty="0" smtClean="0"/>
              <a:t>Sweater example (Figure 1-7)</a:t>
            </a:r>
          </a:p>
          <a:p>
            <a:pPr eaLnBrk="1" hangingPunct="1"/>
            <a:r>
              <a:rPr lang="en-US" dirty="0" smtClean="0"/>
              <a:t>Oliver Williamson (extended </a:t>
            </a:r>
            <a:r>
              <a:rPr lang="en-US" dirty="0" err="1" smtClean="0"/>
              <a:t>Coase’s</a:t>
            </a:r>
            <a:r>
              <a:rPr lang="en-US" dirty="0" smtClean="0"/>
              <a:t> analysis)</a:t>
            </a:r>
          </a:p>
          <a:p>
            <a:pPr lvl="1"/>
            <a:r>
              <a:rPr lang="en-US" dirty="0" smtClean="0"/>
              <a:t>Complex manufacturing, assembly operations</a:t>
            </a:r>
          </a:p>
          <a:p>
            <a:pPr lvl="2"/>
            <a:r>
              <a:rPr lang="en-US" dirty="0" smtClean="0"/>
              <a:t>Hierarchically organized, vertically integrated</a:t>
            </a:r>
          </a:p>
          <a:p>
            <a:pPr lvl="1"/>
            <a:r>
              <a:rPr lang="en-US" dirty="0" smtClean="0"/>
              <a:t>Manufacturing innovations increased monitoring activities’ efficiency and effectiveness</a:t>
            </a:r>
          </a:p>
        </p:txBody>
      </p:sp>
      <p:sp>
        <p:nvSpPr>
          <p:cNvPr id="40965" name="Rectangle 2"/>
          <p:cNvSpPr>
            <a:spLocks noGrp="1" noChangeArrowheads="1"/>
          </p:cNvSpPr>
          <p:nvPr>
            <p:ph type="title" idx="4294967295"/>
          </p:nvPr>
        </p:nvSpPr>
        <p:spPr>
          <a:xfrm>
            <a:off x="0" y="274638"/>
            <a:ext cx="8229600" cy="1143000"/>
          </a:xfrm>
        </p:spPr>
        <p:txBody>
          <a:bodyPr/>
          <a:lstStyle/>
          <a:p>
            <a:pPr eaLnBrk="1" hangingPunct="1"/>
            <a:r>
              <a:rPr lang="en-US" dirty="0" smtClean="0"/>
              <a:t>Markets and Hierarchies</a:t>
            </a:r>
          </a:p>
        </p:txBody>
      </p:sp>
      <p:sp>
        <p:nvSpPr>
          <p:cNvPr id="40963" name="Footer Placeholder 3"/>
          <p:cNvSpPr txBox="1">
            <a:spLocks noGrp="1"/>
          </p:cNvSpPr>
          <p:nvPr/>
        </p:nvSpPr>
        <p:spPr bwMode="auto">
          <a:xfrm>
            <a:off x="381000" y="6245225"/>
            <a:ext cx="5638800" cy="476250"/>
          </a:xfrm>
          <a:prstGeom prst="rect">
            <a:avLst/>
          </a:prstGeom>
          <a:noFill/>
          <a:ln w="9525">
            <a:noFill/>
            <a:miter lim="800000"/>
            <a:headEnd/>
            <a:tailEnd/>
          </a:ln>
        </p:spPr>
        <p:txBody>
          <a:bodyPr/>
          <a:lstStyle/>
          <a:p>
            <a:r>
              <a:rPr lang="en-US" sz="1400">
                <a:solidFill>
                  <a:schemeClr val="tx2"/>
                </a:solidFill>
              </a:rPr>
              <a:t>Electronic Commerce, Ninth Edition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a:spLocks noGrp="1" noChangeArrowheads="1"/>
          </p:cNvSpPr>
          <p:nvPr>
            <p:ph type="body" sz="half" idx="2"/>
          </p:nvPr>
        </p:nvSpPr>
        <p:spPr>
          <a:xfrm>
            <a:off x="4764817" y="204788"/>
            <a:ext cx="4150583" cy="5434012"/>
          </a:xfrm>
        </p:spPr>
        <p:txBody>
          <a:bodyPr>
            <a:normAutofit fontScale="92500" lnSpcReduction="10000"/>
          </a:bodyPr>
          <a:lstStyle/>
          <a:p>
            <a:r>
              <a:rPr lang="en-US" b="1" dirty="0" smtClean="0"/>
              <a:t>Strategic business unit (business unit)</a:t>
            </a:r>
          </a:p>
          <a:p>
            <a:pPr marL="342900" indent="-342900">
              <a:buFont typeface="Arial" pitchFamily="34" charset="0"/>
              <a:buChar char="•"/>
            </a:pPr>
            <a:r>
              <a:rPr lang="en-AU" dirty="0"/>
              <a:t>A strategic business unit (SBU</a:t>
            </a:r>
            <a:r>
              <a:rPr lang="en-AU" dirty="0" smtClean="0"/>
              <a:t>), or </a:t>
            </a:r>
            <a:r>
              <a:rPr lang="en-AU" dirty="0"/>
              <a:t>simply business unit, is an autonomous part of a company that is large enough to </a:t>
            </a:r>
            <a:r>
              <a:rPr lang="en-AU" dirty="0" smtClean="0"/>
              <a:t>manage itself </a:t>
            </a:r>
            <a:r>
              <a:rPr lang="en-AU" dirty="0"/>
              <a:t>but small enough to respond quickly to changes in its business </a:t>
            </a:r>
            <a:r>
              <a:rPr lang="en-AU" dirty="0" smtClean="0"/>
              <a:t>environment</a:t>
            </a:r>
          </a:p>
          <a:p>
            <a:pPr marL="342900" indent="-342900">
              <a:buFont typeface="Arial" pitchFamily="34" charset="0"/>
              <a:buChar char="•"/>
            </a:pPr>
            <a:r>
              <a:rPr lang="en-AU" dirty="0" smtClean="0"/>
              <a:t>	SBUs have </a:t>
            </a:r>
            <a:r>
              <a:rPr lang="en-AU" dirty="0"/>
              <a:t>their own </a:t>
            </a:r>
            <a:r>
              <a:rPr lang="en-AU" dirty="0" smtClean="0"/>
              <a:t>	mission </a:t>
            </a:r>
            <a:r>
              <a:rPr lang="en-AU" dirty="0"/>
              <a:t>and objectives; </a:t>
            </a:r>
            <a:r>
              <a:rPr lang="en-AU" dirty="0" smtClean="0"/>
              <a:t>	therefore</a:t>
            </a:r>
            <a:r>
              <a:rPr lang="en-AU" dirty="0"/>
              <a:t>, they have their </a:t>
            </a:r>
            <a:r>
              <a:rPr lang="en-AU" dirty="0" smtClean="0"/>
              <a:t>	own </a:t>
            </a:r>
            <a:r>
              <a:rPr lang="en-AU" dirty="0"/>
              <a:t>strategies for </a:t>
            </a:r>
            <a:r>
              <a:rPr lang="en-AU" dirty="0" smtClean="0"/>
              <a:t>	marketing, product 	development</a:t>
            </a:r>
            <a:r>
              <a:rPr lang="en-AU" dirty="0"/>
              <a:t>, purchasing, </a:t>
            </a:r>
            <a:r>
              <a:rPr lang="en-AU" dirty="0" smtClean="0"/>
              <a:t>	and </a:t>
            </a:r>
            <a:r>
              <a:rPr lang="en-AU" dirty="0"/>
              <a:t>long term growth</a:t>
            </a:r>
            <a:endParaRPr lang="en-US" dirty="0" smtClean="0"/>
          </a:p>
        </p:txBody>
      </p:sp>
      <p:pic>
        <p:nvPicPr>
          <p:cNvPr id="41988" name="Picture 7"/>
          <p:cNvPicPr>
            <a:picLocks noChangeAspect="1" noChangeArrowheads="1"/>
          </p:cNvPicPr>
          <p:nvPr/>
        </p:nvPicPr>
        <p:blipFill>
          <a:blip r:embed="rId2" cstate="print"/>
          <a:srcRect/>
          <a:stretch>
            <a:fillRect/>
          </a:stretch>
        </p:blipFill>
        <p:spPr bwMode="auto">
          <a:xfrm>
            <a:off x="228600" y="685800"/>
            <a:ext cx="4191000" cy="4495800"/>
          </a:xfrm>
          <a:prstGeom prst="rect">
            <a:avLst/>
          </a:prstGeom>
          <a:noFill/>
          <a:ln w="9525">
            <a:noFill/>
            <a:miter lim="800000"/>
            <a:headEnd/>
            <a:tailEnd/>
          </a:ln>
        </p:spPr>
      </p:pic>
      <p:sp>
        <p:nvSpPr>
          <p:cNvPr id="41989" name="Rectangle 8"/>
          <p:cNvSpPr>
            <a:spLocks noChangeArrowheads="1"/>
          </p:cNvSpPr>
          <p:nvPr/>
        </p:nvSpPr>
        <p:spPr bwMode="auto">
          <a:xfrm>
            <a:off x="228600" y="5638800"/>
            <a:ext cx="5835650" cy="366713"/>
          </a:xfrm>
          <a:prstGeom prst="rect">
            <a:avLst/>
          </a:prstGeom>
          <a:noFill/>
          <a:ln w="9525">
            <a:noFill/>
            <a:miter lim="800000"/>
            <a:headEnd/>
            <a:tailEnd/>
          </a:ln>
        </p:spPr>
        <p:txBody>
          <a:bodyPr wrap="none">
            <a:spAutoFit/>
          </a:bodyPr>
          <a:lstStyle/>
          <a:p>
            <a:r>
              <a:rPr lang="en-US" b="1" dirty="0"/>
              <a:t>FIGURE 1-7</a:t>
            </a:r>
            <a:r>
              <a:rPr lang="en-US" dirty="0"/>
              <a:t> Hierarchical form of economic organization</a:t>
            </a:r>
          </a:p>
        </p:txBody>
      </p:sp>
      <p:sp>
        <p:nvSpPr>
          <p:cNvPr id="2" name="Slide Number Placeholder 1"/>
          <p:cNvSpPr>
            <a:spLocks noGrp="1"/>
          </p:cNvSpPr>
          <p:nvPr>
            <p:ph type="sldNum" sz="quarter" idx="11"/>
          </p:nvPr>
        </p:nvSpPr>
        <p:spPr/>
        <p:txBody>
          <a:bodyPr/>
          <a:lstStyle/>
          <a:p>
            <a:pPr>
              <a:defRPr/>
            </a:pPr>
            <a:fld id="{79E11E20-9FA6-4AA3-B68E-3058203C7550}" type="slidenum">
              <a:rPr lang="en-US" smtClean="0"/>
              <a:pPr>
                <a:defRPr/>
              </a:pPr>
              <a:t>27</a:t>
            </a:fld>
            <a:endParaRPr lang="en-US"/>
          </a:p>
        </p:txBody>
      </p:sp>
      <p:sp>
        <p:nvSpPr>
          <p:cNvPr id="3" name="Rectangle 2"/>
          <p:cNvSpPr/>
          <p:nvPr/>
        </p:nvSpPr>
        <p:spPr>
          <a:xfrm>
            <a:off x="1528033" y="5279283"/>
            <a:ext cx="3236784" cy="369332"/>
          </a:xfrm>
          <a:prstGeom prst="rect">
            <a:avLst/>
          </a:prstGeom>
        </p:spPr>
        <p:txBody>
          <a:bodyPr wrap="none">
            <a:spAutoFit/>
          </a:bodyPr>
          <a:lstStyle/>
          <a:p>
            <a:r>
              <a:rPr lang="en-AU" dirty="0"/>
              <a:t>Sweater example (Figure 1-7)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3"/>
          <p:cNvSpPr>
            <a:spLocks noGrp="1" noChangeArrowheads="1"/>
          </p:cNvSpPr>
          <p:nvPr>
            <p:ph idx="1"/>
          </p:nvPr>
        </p:nvSpPr>
        <p:spPr>
          <a:xfrm>
            <a:off x="152400" y="1371600"/>
            <a:ext cx="8229600" cy="4678363"/>
          </a:xfrm>
        </p:spPr>
        <p:txBody>
          <a:bodyPr/>
          <a:lstStyle/>
          <a:p>
            <a:pPr marL="342900" indent="-342900">
              <a:buFont typeface="Arial" pitchFamily="34" charset="0"/>
              <a:buChar char="•"/>
            </a:pPr>
            <a:r>
              <a:rPr lang="en-AU" dirty="0"/>
              <a:t>Businesses and individuals can use electronic commerce to reduce transaction costs </a:t>
            </a:r>
            <a:r>
              <a:rPr lang="en-AU" dirty="0" smtClean="0"/>
              <a:t>by improving </a:t>
            </a:r>
            <a:r>
              <a:rPr lang="en-AU" dirty="0"/>
              <a:t>the flow of information and increasing the coordination of actions. </a:t>
            </a:r>
            <a:endParaRPr lang="en-AU" dirty="0" smtClean="0"/>
          </a:p>
          <a:p>
            <a:pPr marL="342900" indent="-342900">
              <a:buFont typeface="Arial" pitchFamily="34" charset="0"/>
              <a:buChar char="•"/>
            </a:pPr>
            <a:r>
              <a:rPr lang="en-AU" dirty="0" smtClean="0"/>
              <a:t>By reducing the </a:t>
            </a:r>
            <a:r>
              <a:rPr lang="en-AU" dirty="0"/>
              <a:t>cost of searching for potential buyers and sellers and increasing the number of </a:t>
            </a:r>
            <a:r>
              <a:rPr lang="en-AU" dirty="0" smtClean="0"/>
              <a:t>potential market </a:t>
            </a:r>
            <a:r>
              <a:rPr lang="en-AU" dirty="0"/>
              <a:t>participants, electronic commerce can change the attractiveness of </a:t>
            </a:r>
            <a:r>
              <a:rPr lang="en-AU" dirty="0" smtClean="0"/>
              <a:t>vertical integration </a:t>
            </a:r>
            <a:r>
              <a:rPr lang="en-AU" dirty="0"/>
              <a:t>for many firms.</a:t>
            </a:r>
            <a:endParaRPr lang="en-US" dirty="0" smtClean="0"/>
          </a:p>
        </p:txBody>
      </p:sp>
      <p:sp>
        <p:nvSpPr>
          <p:cNvPr id="43013" name="Rectangle 2"/>
          <p:cNvSpPr>
            <a:spLocks noGrp="1" noChangeArrowheads="1"/>
          </p:cNvSpPr>
          <p:nvPr>
            <p:ph type="title" idx="4294967295"/>
          </p:nvPr>
        </p:nvSpPr>
        <p:spPr>
          <a:xfrm>
            <a:off x="0" y="274638"/>
            <a:ext cx="8991600" cy="1143000"/>
          </a:xfrm>
        </p:spPr>
        <p:txBody>
          <a:bodyPr>
            <a:normAutofit fontScale="90000"/>
          </a:bodyPr>
          <a:lstStyle/>
          <a:p>
            <a:pPr eaLnBrk="1" hangingPunct="1"/>
            <a:r>
              <a:rPr lang="en-US" dirty="0" smtClean="0"/>
              <a:t>Using e-commerce to Reduce Transaction Costs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3"/>
          <p:cNvSpPr>
            <a:spLocks noGrp="1" noChangeArrowheads="1"/>
          </p:cNvSpPr>
          <p:nvPr>
            <p:ph idx="1"/>
          </p:nvPr>
        </p:nvSpPr>
        <p:spPr>
          <a:xfrm>
            <a:off x="304800" y="1371600"/>
            <a:ext cx="8229600" cy="4678363"/>
          </a:xfrm>
        </p:spPr>
        <p:txBody>
          <a:bodyPr>
            <a:normAutofit fontScale="92500" lnSpcReduction="20000"/>
          </a:bodyPr>
          <a:lstStyle/>
          <a:p>
            <a:r>
              <a:rPr lang="en-US" b="1" dirty="0" smtClean="0"/>
              <a:t>Other than market and hierarchical structures, some organizations maintain network economic structures</a:t>
            </a:r>
          </a:p>
          <a:p>
            <a:r>
              <a:rPr lang="en-US" b="1" dirty="0"/>
              <a:t>	</a:t>
            </a:r>
          </a:p>
          <a:p>
            <a:pPr marL="342900" indent="-342900">
              <a:buFont typeface="Arial" panose="020B0604020202020204" pitchFamily="34" charset="0"/>
              <a:buChar char="•"/>
            </a:pPr>
            <a:r>
              <a:rPr lang="en-US" b="1" dirty="0" smtClean="0"/>
              <a:t>Strategic alliances (strategic partnerships)</a:t>
            </a:r>
            <a:endParaRPr lang="en-US" dirty="0" smtClean="0"/>
          </a:p>
          <a:p>
            <a:pPr lvl="1"/>
            <a:r>
              <a:rPr lang="en-AU" dirty="0"/>
              <a:t>In this network </a:t>
            </a:r>
            <a:r>
              <a:rPr lang="en-AU" dirty="0" smtClean="0"/>
              <a:t>economic structure</a:t>
            </a:r>
            <a:r>
              <a:rPr lang="en-AU" dirty="0"/>
              <a:t>, companies coordinate their strategies, resources, and skill sets by forming </a:t>
            </a:r>
            <a:r>
              <a:rPr lang="en-AU" dirty="0" smtClean="0"/>
              <a:t>long-term, stable </a:t>
            </a:r>
            <a:r>
              <a:rPr lang="en-AU" dirty="0"/>
              <a:t>relationships with other companies</a:t>
            </a:r>
            <a:endParaRPr lang="en-US" dirty="0" smtClean="0"/>
          </a:p>
          <a:p>
            <a:pPr lvl="1"/>
            <a:r>
              <a:rPr lang="en-AU" dirty="0"/>
              <a:t>called strategic alliances or strategic </a:t>
            </a:r>
            <a:r>
              <a:rPr lang="en-AU" dirty="0" smtClean="0"/>
              <a:t>partnerships</a:t>
            </a:r>
            <a:r>
              <a:rPr lang="en-US" dirty="0" smtClean="0"/>
              <a:t>Based on shared purposes</a:t>
            </a:r>
          </a:p>
          <a:p>
            <a:pPr marL="342900" indent="-342900">
              <a:buFont typeface="Arial" panose="020B0604020202020204" pitchFamily="34" charset="0"/>
              <a:buChar char="•"/>
            </a:pPr>
            <a:r>
              <a:rPr lang="en-US" b="1" dirty="0" smtClean="0"/>
              <a:t>Strategic partners</a:t>
            </a:r>
          </a:p>
          <a:p>
            <a:pPr lvl="1"/>
            <a:r>
              <a:rPr lang="en-US" dirty="0" smtClean="0"/>
              <a:t>Come together for specific project or activity</a:t>
            </a:r>
          </a:p>
          <a:p>
            <a:pPr lvl="1"/>
            <a:r>
              <a:rPr lang="en-AU" dirty="0"/>
              <a:t>The team dissolves when the project is complete</a:t>
            </a:r>
            <a:endParaRPr lang="en-US" dirty="0" smtClean="0"/>
          </a:p>
          <a:p>
            <a:pPr lvl="1"/>
            <a:r>
              <a:rPr lang="en-US" dirty="0" smtClean="0"/>
              <a:t>Form many intercompany teams</a:t>
            </a:r>
          </a:p>
          <a:p>
            <a:pPr lvl="2"/>
            <a:r>
              <a:rPr lang="en-US" dirty="0" smtClean="0"/>
              <a:t>Undertake variety of ongoing activities</a:t>
            </a:r>
          </a:p>
        </p:txBody>
      </p:sp>
      <p:sp>
        <p:nvSpPr>
          <p:cNvPr id="44037" name="Rectangle 2"/>
          <p:cNvSpPr>
            <a:spLocks noGrp="1" noChangeArrowheads="1"/>
          </p:cNvSpPr>
          <p:nvPr>
            <p:ph type="title" idx="4294967295"/>
          </p:nvPr>
        </p:nvSpPr>
        <p:spPr>
          <a:xfrm>
            <a:off x="0" y="274638"/>
            <a:ext cx="8229600" cy="1143000"/>
          </a:xfrm>
        </p:spPr>
        <p:txBody>
          <a:bodyPr/>
          <a:lstStyle/>
          <a:p>
            <a:pPr eaLnBrk="1" hangingPunct="1"/>
            <a:r>
              <a:rPr lang="en-US" dirty="0" smtClean="0"/>
              <a:t>Network Economic Structures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r>
              <a:rPr lang="en-US" dirty="0"/>
              <a:t>E-commerce and E-business</a:t>
            </a:r>
          </a:p>
          <a:p>
            <a:r>
              <a:rPr lang="en-US" dirty="0"/>
              <a:t>Growth of E-commerce</a:t>
            </a:r>
          </a:p>
          <a:p>
            <a:r>
              <a:rPr lang="en-US" dirty="0" smtClean="0"/>
              <a:t>Business Models and Business Processes</a:t>
            </a:r>
          </a:p>
          <a:p>
            <a:r>
              <a:rPr lang="en-US" dirty="0" smtClean="0"/>
              <a:t>Benefits, Opportunities, Cautions, and Concerns</a:t>
            </a:r>
          </a:p>
          <a:p>
            <a:r>
              <a:rPr lang="en-US" dirty="0" smtClean="0"/>
              <a:t>Economic Forces and E-Commerce</a:t>
            </a:r>
          </a:p>
          <a:p>
            <a:r>
              <a:rPr lang="en-US" dirty="0" smtClean="0"/>
              <a:t>E-Commerce and the Value-chain</a:t>
            </a:r>
          </a:p>
          <a:p>
            <a:r>
              <a:rPr lang="en-US" dirty="0" smtClean="0"/>
              <a:t>International Nature of E-Commerce</a:t>
            </a:r>
            <a:endParaRPr lang="en-AU" dirty="0"/>
          </a:p>
        </p:txBody>
      </p:sp>
      <p:sp>
        <p:nvSpPr>
          <p:cNvPr id="3" name="Title 2"/>
          <p:cNvSpPr>
            <a:spLocks noGrp="1"/>
          </p:cNvSpPr>
          <p:nvPr>
            <p:ph type="title" idx="4294967295"/>
          </p:nvPr>
        </p:nvSpPr>
        <p:spPr>
          <a:xfrm>
            <a:off x="0" y="457200"/>
            <a:ext cx="8305800" cy="762000"/>
          </a:xfrm>
        </p:spPr>
        <p:txBody>
          <a:bodyPr/>
          <a:lstStyle/>
          <a:p>
            <a:pPr lvl="0"/>
            <a:r>
              <a:rPr lang="en-US" dirty="0" smtClean="0"/>
              <a:t>Lecture </a:t>
            </a:r>
            <a:r>
              <a:rPr lang="en-US" baseline="0" dirty="0" smtClean="0"/>
              <a:t>Outline</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3"/>
          <p:cNvSpPr>
            <a:spLocks noGrp="1" noChangeArrowheads="1"/>
          </p:cNvSpPr>
          <p:nvPr>
            <p:ph idx="1"/>
          </p:nvPr>
        </p:nvSpPr>
        <p:spPr>
          <a:xfrm>
            <a:off x="228600" y="1371600"/>
            <a:ext cx="8229600" cy="4678363"/>
          </a:xfrm>
        </p:spPr>
        <p:txBody>
          <a:bodyPr/>
          <a:lstStyle/>
          <a:p>
            <a:pPr>
              <a:lnSpc>
                <a:spcPct val="90000"/>
              </a:lnSpc>
            </a:pPr>
            <a:r>
              <a:rPr lang="en-US" dirty="0" smtClean="0"/>
              <a:t> Network organizations</a:t>
            </a:r>
          </a:p>
          <a:p>
            <a:pPr lvl="1">
              <a:lnSpc>
                <a:spcPct val="90000"/>
              </a:lnSpc>
            </a:pPr>
            <a:r>
              <a:rPr lang="en-US" dirty="0" smtClean="0"/>
              <a:t>Well suited to information-intensive technology industries</a:t>
            </a:r>
          </a:p>
          <a:p>
            <a:pPr lvl="1">
              <a:lnSpc>
                <a:spcPct val="90000"/>
              </a:lnSpc>
            </a:pPr>
            <a:r>
              <a:rPr lang="en-US" dirty="0" smtClean="0"/>
              <a:t>Sweater example</a:t>
            </a:r>
          </a:p>
          <a:p>
            <a:pPr lvl="2">
              <a:lnSpc>
                <a:spcPct val="90000"/>
              </a:lnSpc>
            </a:pPr>
            <a:r>
              <a:rPr lang="en-US" dirty="0" smtClean="0"/>
              <a:t>Knitters organize into networks of smaller organizations</a:t>
            </a:r>
          </a:p>
          <a:p>
            <a:pPr lvl="2">
              <a:lnSpc>
                <a:spcPct val="90000"/>
              </a:lnSpc>
            </a:pPr>
            <a:r>
              <a:rPr lang="en-US" dirty="0" smtClean="0"/>
              <a:t>Specialize in styles or designs</a:t>
            </a:r>
          </a:p>
          <a:p>
            <a:pPr lvl="1">
              <a:lnSpc>
                <a:spcPct val="90000"/>
              </a:lnSpc>
            </a:pPr>
            <a:r>
              <a:rPr lang="en-US" dirty="0" smtClean="0"/>
              <a:t>e-commerce makes such networks easier to construct and maintain</a:t>
            </a:r>
          </a:p>
          <a:p>
            <a:pPr lvl="2">
              <a:lnSpc>
                <a:spcPct val="90000"/>
              </a:lnSpc>
            </a:pPr>
            <a:r>
              <a:rPr lang="en-US" dirty="0" smtClean="0"/>
              <a:t>Will be predominant in the near future</a:t>
            </a:r>
          </a:p>
          <a:p>
            <a:pPr lvl="2">
              <a:lnSpc>
                <a:spcPct val="90000"/>
              </a:lnSpc>
            </a:pPr>
            <a:r>
              <a:rPr lang="en-US" dirty="0" smtClean="0"/>
              <a:t>The value of the network increases as more people participate</a:t>
            </a:r>
          </a:p>
        </p:txBody>
      </p:sp>
      <p:sp>
        <p:nvSpPr>
          <p:cNvPr id="45061" name="Rectangle 2"/>
          <p:cNvSpPr>
            <a:spLocks noGrp="1" noChangeArrowheads="1"/>
          </p:cNvSpPr>
          <p:nvPr>
            <p:ph type="title" idx="4294967295"/>
          </p:nvPr>
        </p:nvSpPr>
        <p:spPr>
          <a:xfrm>
            <a:off x="0" y="274638"/>
            <a:ext cx="7772400" cy="1143000"/>
          </a:xfrm>
        </p:spPr>
        <p:txBody>
          <a:bodyPr>
            <a:normAutofit fontScale="90000"/>
          </a:bodyPr>
          <a:lstStyle/>
          <a:p>
            <a:pPr eaLnBrk="1" hangingPunct="1"/>
            <a:r>
              <a:rPr lang="en-US" dirty="0" smtClean="0"/>
              <a:t>Network Economic Structures (cont)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ChangeArrowheads="1"/>
          </p:cNvSpPr>
          <p:nvPr/>
        </p:nvSpPr>
        <p:spPr bwMode="auto">
          <a:xfrm>
            <a:off x="304800" y="5527343"/>
            <a:ext cx="5467350" cy="366713"/>
          </a:xfrm>
          <a:prstGeom prst="rect">
            <a:avLst/>
          </a:prstGeom>
          <a:noFill/>
          <a:ln w="9525">
            <a:noFill/>
            <a:miter lim="800000"/>
            <a:headEnd/>
            <a:tailEnd/>
          </a:ln>
        </p:spPr>
        <p:txBody>
          <a:bodyPr wrap="none">
            <a:spAutoFit/>
          </a:bodyPr>
          <a:lstStyle/>
          <a:p>
            <a:r>
              <a:rPr lang="en-US" b="1" dirty="0"/>
              <a:t>FIGURE 1-8</a:t>
            </a:r>
            <a:r>
              <a:rPr lang="en-US" dirty="0"/>
              <a:t> Network form of economic organization</a:t>
            </a:r>
          </a:p>
        </p:txBody>
      </p:sp>
      <p:pic>
        <p:nvPicPr>
          <p:cNvPr id="46084" name="Picture 7"/>
          <p:cNvPicPr>
            <a:picLocks noChangeAspect="1" noChangeArrowheads="1"/>
          </p:cNvPicPr>
          <p:nvPr/>
        </p:nvPicPr>
        <p:blipFill>
          <a:blip r:embed="rId2" cstate="print"/>
          <a:srcRect/>
          <a:stretch>
            <a:fillRect/>
          </a:stretch>
        </p:blipFill>
        <p:spPr bwMode="auto">
          <a:xfrm>
            <a:off x="76201" y="609599"/>
            <a:ext cx="5257800" cy="4754563"/>
          </a:xfrm>
          <a:prstGeom prst="rect">
            <a:avLst/>
          </a:prstGeom>
          <a:noFill/>
          <a:ln w="9525">
            <a:noFill/>
            <a:miter lim="800000"/>
            <a:headEnd/>
            <a:tailEnd/>
          </a:ln>
        </p:spPr>
      </p:pic>
      <p:sp>
        <p:nvSpPr>
          <p:cNvPr id="2" name="Rectangle 1"/>
          <p:cNvSpPr/>
          <p:nvPr/>
        </p:nvSpPr>
        <p:spPr>
          <a:xfrm>
            <a:off x="5562600" y="63103"/>
            <a:ext cx="3581399" cy="5632311"/>
          </a:xfrm>
          <a:prstGeom prst="rect">
            <a:avLst/>
          </a:prstGeom>
        </p:spPr>
        <p:txBody>
          <a:bodyPr wrap="square">
            <a:spAutoFit/>
          </a:bodyPr>
          <a:lstStyle/>
          <a:p>
            <a:r>
              <a:rPr lang="en-AU" sz="2000" dirty="0" smtClean="0"/>
              <a:t>In this example</a:t>
            </a:r>
            <a:r>
              <a:rPr lang="en-AU" sz="2000" dirty="0"/>
              <a:t>, the knitters might organize into </a:t>
            </a:r>
            <a:r>
              <a:rPr lang="en-AU" sz="2000" dirty="0" smtClean="0"/>
              <a:t>networks of </a:t>
            </a:r>
            <a:r>
              <a:rPr lang="en-AU" sz="2000" dirty="0"/>
              <a:t>smaller organizations that specialize in certain styles or designs. </a:t>
            </a:r>
            <a:endParaRPr lang="en-AU" sz="2000" dirty="0" smtClean="0"/>
          </a:p>
          <a:p>
            <a:r>
              <a:rPr lang="en-AU" sz="2000" dirty="0" smtClean="0"/>
              <a:t>Some skilled </a:t>
            </a:r>
            <a:r>
              <a:rPr lang="en-AU" sz="2000" dirty="0"/>
              <a:t>knitters might leave the sweater dealer to form their own company to </a:t>
            </a:r>
            <a:r>
              <a:rPr lang="en-AU" sz="2000" dirty="0" smtClean="0"/>
              <a:t>produce custom-knit </a:t>
            </a:r>
            <a:r>
              <a:rPr lang="en-AU" sz="2000" dirty="0"/>
              <a:t>sweaters. </a:t>
            </a:r>
            <a:endParaRPr lang="en-AU" sz="2000" dirty="0" smtClean="0"/>
          </a:p>
          <a:p>
            <a:r>
              <a:rPr lang="en-AU" sz="2000" dirty="0" smtClean="0"/>
              <a:t>Some </a:t>
            </a:r>
            <a:r>
              <a:rPr lang="en-AU" sz="2000" dirty="0"/>
              <a:t>of the sweater dealer’s marketing employees might </a:t>
            </a:r>
            <a:r>
              <a:rPr lang="en-AU" sz="2000" dirty="0" smtClean="0"/>
              <a:t>conduct </a:t>
            </a:r>
            <a:r>
              <a:rPr lang="en-AU" sz="2000" dirty="0"/>
              <a:t>market research on what the retail shops plan to buy in </a:t>
            </a:r>
            <a:r>
              <a:rPr lang="en-AU" sz="2000" dirty="0" smtClean="0"/>
              <a:t>the upcoming months and sell </a:t>
            </a:r>
            <a:r>
              <a:rPr lang="en-AU" sz="2000" dirty="0"/>
              <a:t>its research reports to both the sweater dealer </a:t>
            </a:r>
            <a:r>
              <a:rPr lang="en-AU" sz="2000" dirty="0" smtClean="0"/>
              <a:t>and the </a:t>
            </a:r>
            <a:r>
              <a:rPr lang="en-AU" sz="2000" dirty="0"/>
              <a:t>custom-knitting firm.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Examining Business Processes to determine suitability for e-commerce</a:t>
            </a:r>
            <a:endParaRPr lang="en-AU" dirty="0"/>
          </a:p>
        </p:txBody>
      </p:sp>
      <p:sp>
        <p:nvSpPr>
          <p:cNvPr id="3" name="Content Placeholder 2"/>
          <p:cNvSpPr>
            <a:spLocks noGrp="1"/>
          </p:cNvSpPr>
          <p:nvPr>
            <p:ph idx="1"/>
          </p:nvPr>
        </p:nvSpPr>
        <p:spPr/>
        <p:txBody>
          <a:bodyPr/>
          <a:lstStyle/>
          <a:p>
            <a:pPr>
              <a:lnSpc>
                <a:spcPct val="90000"/>
              </a:lnSpc>
            </a:pPr>
            <a:r>
              <a:rPr lang="en-US" dirty="0"/>
              <a:t>By examining </a:t>
            </a:r>
            <a:r>
              <a:rPr lang="en-US" dirty="0" smtClean="0"/>
              <a:t>business processes, </a:t>
            </a:r>
            <a:r>
              <a:rPr lang="en-US" dirty="0"/>
              <a:t>managers can use e-commerce and internet technologies to reduce costs, improve product quality, reach new customers and suppliers, and create new ways of selling existing products.</a:t>
            </a:r>
          </a:p>
          <a:p>
            <a:pPr>
              <a:lnSpc>
                <a:spcPct val="90000"/>
              </a:lnSpc>
            </a:pPr>
            <a:endParaRPr lang="en-US" dirty="0"/>
          </a:p>
          <a:p>
            <a:pPr marL="342900" indent="-342900">
              <a:buFont typeface="Arial" panose="020B0604020202020204" pitchFamily="34" charset="0"/>
              <a:buChar char="•"/>
            </a:pPr>
            <a:r>
              <a:rPr lang="en-US" dirty="0" smtClean="0"/>
              <a:t>Strategic business units value chains</a:t>
            </a:r>
          </a:p>
          <a:p>
            <a:pPr marL="342900" indent="-342900">
              <a:buFont typeface="Arial" panose="020B0604020202020204" pitchFamily="34" charset="0"/>
              <a:buChar char="•"/>
            </a:pPr>
            <a:r>
              <a:rPr lang="en-US" dirty="0" smtClean="0"/>
              <a:t>Industry value chains</a:t>
            </a:r>
          </a:p>
          <a:p>
            <a:pPr marL="342900" indent="-342900">
              <a:buFont typeface="Arial" panose="020B0604020202020204" pitchFamily="34" charset="0"/>
              <a:buChar char="•"/>
            </a:pPr>
            <a:r>
              <a:rPr lang="en-US" dirty="0" smtClean="0"/>
              <a:t>SWOT analysis</a:t>
            </a:r>
            <a:endParaRPr lang="en-AU" dirty="0"/>
          </a:p>
        </p:txBody>
      </p:sp>
      <p:sp>
        <p:nvSpPr>
          <p:cNvPr id="4" name="Slide Number Placeholder 3"/>
          <p:cNvSpPr>
            <a:spLocks noGrp="1"/>
          </p:cNvSpPr>
          <p:nvPr>
            <p:ph type="sldNum" sz="quarter" idx="12"/>
          </p:nvPr>
        </p:nvSpPr>
        <p:spPr/>
        <p:txBody>
          <a:bodyPr/>
          <a:lstStyle/>
          <a:p>
            <a:fld id="{6936A965-BE18-DA4B-B9B1-3D3097AE7885}" type="slidenum">
              <a:rPr lang="en-US" smtClean="0"/>
              <a:pPr/>
              <a:t>32</a:t>
            </a:fld>
            <a:endParaRPr lang="en-US"/>
          </a:p>
        </p:txBody>
      </p:sp>
    </p:spTree>
    <p:extLst>
      <p:ext uri="{BB962C8B-B14F-4D97-AF65-F5344CB8AC3E}">
        <p14:creationId xmlns:p14="http://schemas.microsoft.com/office/powerpoint/2010/main" val="229162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3"/>
          <p:cNvSpPr>
            <a:spLocks noGrp="1" noChangeArrowheads="1"/>
          </p:cNvSpPr>
          <p:nvPr>
            <p:ph idx="1"/>
          </p:nvPr>
        </p:nvSpPr>
        <p:spPr>
          <a:xfrm>
            <a:off x="304800" y="1447800"/>
            <a:ext cx="8229600" cy="4678363"/>
          </a:xfrm>
        </p:spPr>
        <p:txBody>
          <a:bodyPr/>
          <a:lstStyle/>
          <a:p>
            <a:pPr>
              <a:lnSpc>
                <a:spcPct val="90000"/>
              </a:lnSpc>
            </a:pPr>
            <a:r>
              <a:rPr lang="en-US" dirty="0" smtClean="0"/>
              <a:t>By examining industry value-chains, managers can use e-commerce and internet technologies to reduce costs, improve product quality, reach new customers and suppliers, and create new ways of selling existing products.</a:t>
            </a:r>
          </a:p>
          <a:p>
            <a:pPr>
              <a:lnSpc>
                <a:spcPct val="90000"/>
              </a:lnSpc>
            </a:pPr>
            <a:r>
              <a:rPr lang="en-US" dirty="0" smtClean="0"/>
              <a:t>Examining value-chains can be an excellent way to organize the assessment of business processes</a:t>
            </a:r>
          </a:p>
        </p:txBody>
      </p:sp>
      <p:sp>
        <p:nvSpPr>
          <p:cNvPr id="48133" name="Rectangle 2"/>
          <p:cNvSpPr>
            <a:spLocks noGrp="1" noChangeArrowheads="1"/>
          </p:cNvSpPr>
          <p:nvPr>
            <p:ph type="title" idx="4294967295"/>
          </p:nvPr>
        </p:nvSpPr>
        <p:spPr>
          <a:xfrm>
            <a:off x="0" y="304800"/>
            <a:ext cx="8229600" cy="1143000"/>
          </a:xfrm>
        </p:spPr>
        <p:txBody>
          <a:bodyPr>
            <a:normAutofit/>
          </a:bodyPr>
          <a:lstStyle/>
          <a:p>
            <a:pPr eaLnBrk="1" hangingPunct="1"/>
            <a:r>
              <a:rPr lang="en-US" dirty="0" smtClean="0"/>
              <a:t>E-commerce and value-chain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fontScale="90000"/>
          </a:bodyPr>
          <a:lstStyle/>
          <a:p>
            <a:r>
              <a:rPr lang="en-US" dirty="0" smtClean="0"/>
              <a:t>Strategic Business Unit Value Chains</a:t>
            </a:r>
          </a:p>
        </p:txBody>
      </p:sp>
      <p:sp>
        <p:nvSpPr>
          <p:cNvPr id="50180" name="Rectangle 3"/>
          <p:cNvSpPr>
            <a:spLocks noGrp="1" noChangeArrowheads="1"/>
          </p:cNvSpPr>
          <p:nvPr>
            <p:ph idx="1"/>
          </p:nvPr>
        </p:nvSpPr>
        <p:spPr>
          <a:xfrm>
            <a:off x="381000" y="1219200"/>
            <a:ext cx="8382000" cy="5105400"/>
          </a:xfrm>
        </p:spPr>
        <p:txBody>
          <a:bodyPr>
            <a:normAutofit fontScale="85000" lnSpcReduction="10000"/>
          </a:bodyPr>
          <a:lstStyle/>
          <a:p>
            <a:r>
              <a:rPr lang="en-US" b="1" dirty="0" smtClean="0"/>
              <a:t>Value chain</a:t>
            </a:r>
          </a:p>
          <a:p>
            <a:pPr lvl="1"/>
            <a:r>
              <a:rPr lang="en-AU" dirty="0"/>
              <a:t>A value chain is a way of organizing the activities that each strategic business </a:t>
            </a:r>
            <a:r>
              <a:rPr lang="en-AU" dirty="0" smtClean="0"/>
              <a:t>unit undertakes </a:t>
            </a:r>
            <a:r>
              <a:rPr lang="en-AU" dirty="0"/>
              <a:t>to design, produce, promote, market, deliver, and support the products </a:t>
            </a:r>
            <a:r>
              <a:rPr lang="en-AU" dirty="0" smtClean="0"/>
              <a:t>or services </a:t>
            </a:r>
            <a:r>
              <a:rPr lang="en-AU" dirty="0"/>
              <a:t>it sells. </a:t>
            </a:r>
            <a:endParaRPr lang="en-AU" dirty="0" smtClean="0"/>
          </a:p>
          <a:p>
            <a:pPr lvl="1"/>
            <a:r>
              <a:rPr lang="en-AU" dirty="0" smtClean="0"/>
              <a:t>In </a:t>
            </a:r>
            <a:r>
              <a:rPr lang="en-AU" dirty="0"/>
              <a:t>addition to these primary activities, Porter also includes </a:t>
            </a:r>
            <a:r>
              <a:rPr lang="en-AU" dirty="0" smtClean="0"/>
              <a:t>supporting activities</a:t>
            </a:r>
            <a:r>
              <a:rPr lang="en-AU" dirty="0"/>
              <a:t>, such as human resource management and purchasing, in the value chain </a:t>
            </a:r>
            <a:r>
              <a:rPr lang="en-AU" dirty="0" smtClean="0"/>
              <a:t>model.</a:t>
            </a:r>
            <a:endParaRPr lang="en-US" b="1" dirty="0" smtClean="0"/>
          </a:p>
          <a:p>
            <a:pPr marL="914400" lvl="2" indent="0">
              <a:buNone/>
            </a:pPr>
            <a:endParaRPr lang="en-US" dirty="0" smtClean="0"/>
          </a:p>
          <a:p>
            <a:r>
              <a:rPr lang="en-US" b="1" dirty="0" smtClean="0"/>
              <a:t>Primary activities</a:t>
            </a:r>
            <a:r>
              <a:rPr lang="en-US" dirty="0" smtClean="0"/>
              <a:t> of </a:t>
            </a:r>
            <a:r>
              <a:rPr lang="en-US" dirty="0"/>
              <a:t>s</a:t>
            </a:r>
            <a:r>
              <a:rPr lang="en-US" dirty="0" smtClean="0"/>
              <a:t>trategic business unit</a:t>
            </a:r>
          </a:p>
          <a:p>
            <a:pPr lvl="1"/>
            <a:r>
              <a:rPr lang="en-US" dirty="0" smtClean="0"/>
              <a:t>Identify customers, design, purchase materials and supplies, manufacture product or create service, market and sell, deliver, provide after-sale service and support</a:t>
            </a:r>
          </a:p>
          <a:p>
            <a:r>
              <a:rPr lang="en-US" dirty="0"/>
              <a:t>Central corporate organization provides the following support activities</a:t>
            </a:r>
          </a:p>
          <a:p>
            <a:pPr lvl="1"/>
            <a:r>
              <a:rPr lang="en-US" dirty="0"/>
              <a:t>Finance and </a:t>
            </a:r>
            <a:r>
              <a:rPr lang="en-US" dirty="0" smtClean="0"/>
              <a:t>administration, Human </a:t>
            </a:r>
            <a:r>
              <a:rPr lang="en-US" dirty="0"/>
              <a:t>resource</a:t>
            </a:r>
          </a:p>
          <a:p>
            <a:pPr lvl="1"/>
            <a:r>
              <a:rPr lang="en-US" dirty="0"/>
              <a:t>Technology development</a:t>
            </a:r>
          </a:p>
          <a:p>
            <a:pPr lvl="1"/>
            <a:endParaRPr lang="en-US" dirty="0" smtClean="0"/>
          </a:p>
          <a:p>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
          <p:cNvSpPr>
            <a:spLocks noGrp="1" noChangeArrowheads="1"/>
          </p:cNvSpPr>
          <p:nvPr>
            <p:ph type="body" sz="half" idx="2"/>
          </p:nvPr>
        </p:nvSpPr>
        <p:spPr>
          <a:xfrm>
            <a:off x="228600" y="4953000"/>
            <a:ext cx="8229600" cy="1319212"/>
          </a:xfrm>
        </p:spPr>
        <p:txBody>
          <a:bodyPr/>
          <a:lstStyle/>
          <a:p>
            <a:r>
              <a:rPr lang="en-US" dirty="0" smtClean="0"/>
              <a:t>Fig 1-9 Value chain for a strategic business unit</a:t>
            </a:r>
          </a:p>
          <a:p>
            <a:pPr lvl="1"/>
            <a:r>
              <a:rPr lang="en-US" dirty="0" smtClean="0"/>
              <a:t>Note that left-to-right flow</a:t>
            </a:r>
            <a:r>
              <a:rPr lang="en-US" sz="2000" dirty="0" smtClean="0"/>
              <a:t> </a:t>
            </a:r>
            <a:r>
              <a:rPr lang="en-US" dirty="0"/>
              <a:t>d</a:t>
            </a:r>
            <a:r>
              <a:rPr lang="en-US" dirty="0" smtClean="0"/>
              <a:t>oes not imply strict time sequence</a:t>
            </a:r>
          </a:p>
        </p:txBody>
      </p:sp>
      <p:pic>
        <p:nvPicPr>
          <p:cNvPr id="52228" name="Picture 7"/>
          <p:cNvPicPr>
            <a:picLocks noChangeAspect="1" noChangeArrowheads="1"/>
          </p:cNvPicPr>
          <p:nvPr/>
        </p:nvPicPr>
        <p:blipFill>
          <a:blip r:embed="rId2" cstate="print"/>
          <a:srcRect/>
          <a:stretch>
            <a:fillRect/>
          </a:stretch>
        </p:blipFill>
        <p:spPr bwMode="auto">
          <a:xfrm>
            <a:off x="2057400" y="762000"/>
            <a:ext cx="5410200" cy="3789363"/>
          </a:xfrm>
          <a:prstGeom prst="rect">
            <a:avLst/>
          </a:prstGeom>
          <a:noFill/>
          <a:ln w="9525">
            <a:noFill/>
            <a:miter lim="800000"/>
            <a:headEnd/>
            <a:tailEnd/>
          </a:ln>
        </p:spPr>
      </p:pic>
      <p:sp>
        <p:nvSpPr>
          <p:cNvPr id="52229" name="Rectangle 8"/>
          <p:cNvSpPr>
            <a:spLocks noChangeArrowheads="1"/>
          </p:cNvSpPr>
          <p:nvPr/>
        </p:nvSpPr>
        <p:spPr bwMode="auto">
          <a:xfrm>
            <a:off x="2057400" y="4572000"/>
            <a:ext cx="5543550" cy="366713"/>
          </a:xfrm>
          <a:prstGeom prst="rect">
            <a:avLst/>
          </a:prstGeom>
          <a:noFill/>
          <a:ln w="9525">
            <a:noFill/>
            <a:miter lim="800000"/>
            <a:headEnd/>
            <a:tailEnd/>
          </a:ln>
        </p:spPr>
        <p:txBody>
          <a:bodyPr wrap="none">
            <a:spAutoFit/>
          </a:bodyPr>
          <a:lstStyle/>
          <a:p>
            <a:r>
              <a:rPr lang="en-US" b="1" dirty="0"/>
              <a:t>FIGURE 1-9</a:t>
            </a:r>
            <a:r>
              <a:rPr lang="en-US" dirty="0"/>
              <a:t> Value chain for a strategic business unit</a:t>
            </a:r>
          </a:p>
        </p:txBody>
      </p:sp>
      <p:sp>
        <p:nvSpPr>
          <p:cNvPr id="2" name="Slide Number Placeholder 1"/>
          <p:cNvSpPr>
            <a:spLocks noGrp="1"/>
          </p:cNvSpPr>
          <p:nvPr>
            <p:ph type="sldNum" sz="quarter" idx="11"/>
          </p:nvPr>
        </p:nvSpPr>
        <p:spPr/>
        <p:txBody>
          <a:bodyPr/>
          <a:lstStyle/>
          <a:p>
            <a:pPr>
              <a:defRPr/>
            </a:pPr>
            <a:fld id="{79E11E20-9FA6-4AA3-B68E-3058203C7550}"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normAutofit fontScale="90000"/>
          </a:bodyPr>
          <a:lstStyle/>
          <a:p>
            <a:r>
              <a:rPr lang="en-AU" dirty="0"/>
              <a:t>Strategic Business Unit Value Chains</a:t>
            </a:r>
            <a:endParaRPr lang="en-US" dirty="0" smtClean="0"/>
          </a:p>
        </p:txBody>
      </p:sp>
      <p:sp>
        <p:nvSpPr>
          <p:cNvPr id="53252" name="Rectangle 3"/>
          <p:cNvSpPr>
            <a:spLocks noGrp="1" noChangeArrowheads="1"/>
          </p:cNvSpPr>
          <p:nvPr>
            <p:ph idx="1"/>
          </p:nvPr>
        </p:nvSpPr>
        <p:spPr>
          <a:xfrm>
            <a:off x="381000" y="1219200"/>
            <a:ext cx="8382000" cy="5105400"/>
          </a:xfrm>
        </p:spPr>
        <p:txBody>
          <a:bodyPr>
            <a:normAutofit lnSpcReduction="10000"/>
          </a:bodyPr>
          <a:lstStyle/>
          <a:p>
            <a:pPr marL="342900" indent="-342900">
              <a:buFont typeface="Arial" pitchFamily="34" charset="0"/>
              <a:buChar char="•"/>
            </a:pPr>
            <a:r>
              <a:rPr lang="en-AU" dirty="0"/>
              <a:t>Identify customers: activities that help the firm find new customers and </a:t>
            </a:r>
            <a:r>
              <a:rPr lang="en-AU" dirty="0" smtClean="0"/>
              <a:t>new ways </a:t>
            </a:r>
            <a:r>
              <a:rPr lang="en-AU" dirty="0"/>
              <a:t>to serve existing customers, </a:t>
            </a:r>
            <a:r>
              <a:rPr lang="en-AU" dirty="0" smtClean="0"/>
              <a:t>market </a:t>
            </a:r>
            <a:r>
              <a:rPr lang="en-AU" dirty="0"/>
              <a:t>research and </a:t>
            </a:r>
            <a:r>
              <a:rPr lang="en-AU" dirty="0" smtClean="0"/>
              <a:t>customer satisfaction </a:t>
            </a:r>
            <a:r>
              <a:rPr lang="en-AU" dirty="0"/>
              <a:t>surveys</a:t>
            </a:r>
          </a:p>
          <a:p>
            <a:r>
              <a:rPr lang="en-AU" dirty="0"/>
              <a:t>• Design: activities that take a product from concept to manufacturing, </a:t>
            </a:r>
            <a:r>
              <a:rPr lang="en-AU" dirty="0" smtClean="0"/>
              <a:t>including concept </a:t>
            </a:r>
            <a:r>
              <a:rPr lang="en-AU" dirty="0"/>
              <a:t>research, engineering, and test marketing</a:t>
            </a:r>
          </a:p>
          <a:p>
            <a:r>
              <a:rPr lang="en-AU" dirty="0"/>
              <a:t>• Purchase materials and supplies: procurement activities, including </a:t>
            </a:r>
            <a:r>
              <a:rPr lang="en-AU" dirty="0" smtClean="0"/>
              <a:t>vendor selection</a:t>
            </a:r>
            <a:r>
              <a:rPr lang="en-AU" dirty="0"/>
              <a:t>, vendor qualification, negotiating long-term supply contracts, </a:t>
            </a:r>
            <a:r>
              <a:rPr lang="en-AU" dirty="0" smtClean="0"/>
              <a:t>and monitoring </a:t>
            </a:r>
            <a:r>
              <a:rPr lang="en-AU" dirty="0"/>
              <a:t>quality and timeliness of </a:t>
            </a:r>
            <a:r>
              <a:rPr lang="en-AU" dirty="0" smtClean="0"/>
              <a:t>delivery </a:t>
            </a:r>
            <a:endParaRPr lang="en-AU" dirty="0"/>
          </a:p>
          <a:p>
            <a:r>
              <a:rPr lang="en-AU" dirty="0"/>
              <a:t>• Manufacture product or create service: activities that transform </a:t>
            </a:r>
            <a:r>
              <a:rPr lang="en-AU" dirty="0" smtClean="0"/>
              <a:t>materials and </a:t>
            </a:r>
            <a:r>
              <a:rPr lang="en-AU" dirty="0" err="1"/>
              <a:t>labor</a:t>
            </a:r>
            <a:r>
              <a:rPr lang="en-AU" dirty="0"/>
              <a:t> into finished products, including fabricating, assembling, finishing</a:t>
            </a:r>
            <a:r>
              <a:rPr lang="en-AU" dirty="0" smtClean="0"/>
              <a:t>, testing</a:t>
            </a:r>
            <a:r>
              <a:rPr lang="en-AU" dirty="0"/>
              <a:t>, and packaging</a:t>
            </a:r>
          </a:p>
          <a:p>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normAutofit fontScale="90000"/>
          </a:bodyPr>
          <a:lstStyle/>
          <a:p>
            <a:r>
              <a:rPr lang="en-AU" dirty="0"/>
              <a:t>Strategic Business Unit Value Chains</a:t>
            </a:r>
            <a:endParaRPr lang="en-US" dirty="0" smtClean="0"/>
          </a:p>
        </p:txBody>
      </p:sp>
      <p:sp>
        <p:nvSpPr>
          <p:cNvPr id="53252" name="Rectangle 3"/>
          <p:cNvSpPr>
            <a:spLocks noGrp="1" noChangeArrowheads="1"/>
          </p:cNvSpPr>
          <p:nvPr>
            <p:ph idx="1"/>
          </p:nvPr>
        </p:nvSpPr>
        <p:spPr>
          <a:xfrm>
            <a:off x="381000" y="1219200"/>
            <a:ext cx="8382000" cy="5105400"/>
          </a:xfrm>
        </p:spPr>
        <p:txBody>
          <a:bodyPr>
            <a:normAutofit/>
          </a:bodyPr>
          <a:lstStyle/>
          <a:p>
            <a:r>
              <a:rPr lang="en-AU" dirty="0" smtClean="0"/>
              <a:t>• Market and sell: activities that give buyers a way to purchase and that provide inducements for them to do so, including advertising, promoting, managing salespeople, pricing, and identifying and monitoring sales and distribution channels</a:t>
            </a:r>
          </a:p>
          <a:p>
            <a:r>
              <a:rPr lang="en-AU" dirty="0" smtClean="0"/>
              <a:t>• Deliver: activities that store, distribute, and ship the final product or provide the service, including warehousing, handling materials, selecting shippers, and monitoring timeliness of delivery</a:t>
            </a:r>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37</a:t>
            </a:fld>
            <a:endParaRPr lang="en-US"/>
          </a:p>
        </p:txBody>
      </p:sp>
    </p:spTree>
    <p:extLst>
      <p:ext uri="{BB962C8B-B14F-4D97-AF65-F5344CB8AC3E}">
        <p14:creationId xmlns:p14="http://schemas.microsoft.com/office/powerpoint/2010/main" val="1969985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Value Chain</a:t>
            </a:r>
            <a:endParaRPr lang="en-AU" dirty="0"/>
          </a:p>
        </p:txBody>
      </p:sp>
      <p:sp>
        <p:nvSpPr>
          <p:cNvPr id="3" name="Content Placeholder 2"/>
          <p:cNvSpPr>
            <a:spLocks noGrp="1"/>
          </p:cNvSpPr>
          <p:nvPr>
            <p:ph idx="1"/>
          </p:nvPr>
        </p:nvSpPr>
        <p:spPr>
          <a:xfrm>
            <a:off x="457200" y="990600"/>
            <a:ext cx="8229600" cy="5181600"/>
          </a:xfrm>
        </p:spPr>
        <p:txBody>
          <a:bodyPr/>
          <a:lstStyle/>
          <a:p>
            <a:r>
              <a:rPr lang="en-US" dirty="0" smtClean="0"/>
              <a:t>Being aware of your position in the industry can help to identify opportunities for cost reduction</a:t>
            </a:r>
          </a:p>
          <a:p>
            <a:endParaRPr lang="en-AU" dirty="0"/>
          </a:p>
        </p:txBody>
      </p:sp>
      <p:sp>
        <p:nvSpPr>
          <p:cNvPr id="4" name="Slide Number Placeholder 3"/>
          <p:cNvSpPr>
            <a:spLocks noGrp="1"/>
          </p:cNvSpPr>
          <p:nvPr>
            <p:ph type="sldNum" sz="quarter" idx="12"/>
          </p:nvPr>
        </p:nvSpPr>
        <p:spPr/>
        <p:txBody>
          <a:bodyPr/>
          <a:lstStyle/>
          <a:p>
            <a:fld id="{6936A965-BE18-DA4B-B9B1-3D3097AE7885}" type="slidenum">
              <a:rPr lang="en-US" smtClean="0"/>
              <a:pPr/>
              <a:t>38</a:t>
            </a:fld>
            <a:endParaRPr lang="en-US"/>
          </a:p>
        </p:txBody>
      </p:sp>
      <p:pic>
        <p:nvPicPr>
          <p:cNvPr id="5" name="Picture 7"/>
          <p:cNvPicPr>
            <a:picLocks noChangeAspect="1" noChangeArrowheads="1"/>
          </p:cNvPicPr>
          <p:nvPr/>
        </p:nvPicPr>
        <p:blipFill>
          <a:blip r:embed="rId2" cstate="print"/>
          <a:srcRect/>
          <a:stretch>
            <a:fillRect/>
          </a:stretch>
        </p:blipFill>
        <p:spPr bwMode="auto">
          <a:xfrm>
            <a:off x="2819400" y="1905000"/>
            <a:ext cx="3312472" cy="4267200"/>
          </a:xfrm>
          <a:prstGeom prst="rect">
            <a:avLst/>
          </a:prstGeom>
          <a:noFill/>
          <a:ln w="9525">
            <a:noFill/>
            <a:miter lim="800000"/>
            <a:headEnd/>
            <a:tailEnd/>
          </a:ln>
        </p:spPr>
      </p:pic>
    </p:spTree>
    <p:extLst>
      <p:ext uri="{BB962C8B-B14F-4D97-AF65-F5344CB8AC3E}">
        <p14:creationId xmlns:p14="http://schemas.microsoft.com/office/powerpoint/2010/main" val="1430284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7"/>
          <p:cNvPicPr>
            <a:picLocks noChangeAspect="1" noChangeArrowheads="1"/>
          </p:cNvPicPr>
          <p:nvPr/>
        </p:nvPicPr>
        <p:blipFill>
          <a:blip r:embed="rId2" cstate="print"/>
          <a:srcRect/>
          <a:stretch>
            <a:fillRect/>
          </a:stretch>
        </p:blipFill>
        <p:spPr bwMode="auto">
          <a:xfrm>
            <a:off x="2819400" y="2286000"/>
            <a:ext cx="2803525" cy="3611563"/>
          </a:xfrm>
          <a:prstGeom prst="rect">
            <a:avLst/>
          </a:prstGeom>
          <a:noFill/>
          <a:ln w="9525">
            <a:noFill/>
            <a:miter lim="800000"/>
            <a:headEnd/>
            <a:tailEnd/>
          </a:ln>
        </p:spPr>
      </p:pic>
      <p:sp>
        <p:nvSpPr>
          <p:cNvPr id="54276" name="Rectangle 6"/>
          <p:cNvSpPr>
            <a:spLocks noChangeArrowheads="1"/>
          </p:cNvSpPr>
          <p:nvPr/>
        </p:nvSpPr>
        <p:spPr bwMode="auto">
          <a:xfrm>
            <a:off x="5486400" y="5486400"/>
            <a:ext cx="3282950" cy="641350"/>
          </a:xfrm>
          <a:prstGeom prst="rect">
            <a:avLst/>
          </a:prstGeom>
          <a:noFill/>
          <a:ln w="9525">
            <a:noFill/>
            <a:miter lim="800000"/>
            <a:headEnd/>
            <a:tailEnd/>
          </a:ln>
        </p:spPr>
        <p:txBody>
          <a:bodyPr wrap="none">
            <a:spAutoFit/>
          </a:bodyPr>
          <a:lstStyle/>
          <a:p>
            <a:r>
              <a:rPr lang="en-US" b="1"/>
              <a:t>FIGURE 1-9</a:t>
            </a:r>
            <a:r>
              <a:rPr lang="en-US"/>
              <a:t> Value chain for a </a:t>
            </a:r>
          </a:p>
          <a:p>
            <a:r>
              <a:rPr lang="en-US"/>
              <a:t>strategic business unit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7"/>
          <p:cNvSpPr>
            <a:spLocks noGrp="1" noChangeArrowheads="1"/>
          </p:cNvSpPr>
          <p:nvPr>
            <p:ph type="title"/>
          </p:nvPr>
        </p:nvSpPr>
        <p:spPr/>
        <p:txBody>
          <a:bodyPr/>
          <a:lstStyle/>
          <a:p>
            <a:r>
              <a:rPr lang="en-US" dirty="0" smtClean="0"/>
              <a:t>E-Commerce and E-Business</a:t>
            </a:r>
          </a:p>
        </p:txBody>
      </p:sp>
      <p:sp>
        <p:nvSpPr>
          <p:cNvPr id="10246" name="Rectangle 8"/>
          <p:cNvSpPr>
            <a:spLocks noGrp="1" noChangeArrowheads="1"/>
          </p:cNvSpPr>
          <p:nvPr>
            <p:ph idx="1"/>
          </p:nvPr>
        </p:nvSpPr>
        <p:spPr>
          <a:xfrm>
            <a:off x="380999" y="1219200"/>
            <a:ext cx="8383621" cy="5105400"/>
          </a:xfrm>
        </p:spPr>
        <p:txBody>
          <a:bodyPr>
            <a:normAutofit/>
          </a:bodyPr>
          <a:lstStyle/>
          <a:p>
            <a:pPr marL="342900" indent="-342900">
              <a:buFont typeface="Arial" pitchFamily="34" charset="0"/>
              <a:buChar char="•"/>
            </a:pPr>
            <a:r>
              <a:rPr lang="en-AU" dirty="0"/>
              <a:t>https://www.youtube.com/watch?v=AhgtoQIfuQ4</a:t>
            </a:r>
            <a:endParaRPr lang="en-AU" dirty="0" smtClean="0"/>
          </a:p>
          <a:p>
            <a:pPr marL="342900" indent="-342900">
              <a:buFont typeface="Arial" pitchFamily="34" charset="0"/>
              <a:buChar char="•"/>
            </a:pPr>
            <a:r>
              <a:rPr lang="en-AU" dirty="0" smtClean="0"/>
              <a:t>E-commerce </a:t>
            </a:r>
            <a:r>
              <a:rPr lang="en-AU" dirty="0"/>
              <a:t>is the exchange of information across electronic networks, at any stage in the supply chain, whether within an organization, between businesses, between businesses and consumers, or between the public and private sector, whether paid or unpaid.</a:t>
            </a:r>
          </a:p>
          <a:p>
            <a:endParaRPr lang="en-AU" dirty="0"/>
          </a:p>
          <a:p>
            <a:pPr marL="342900" indent="-342900">
              <a:buFont typeface="Arial" pitchFamily="34" charset="0"/>
              <a:buChar char="•"/>
            </a:pPr>
            <a:r>
              <a:rPr lang="en-AU" dirty="0"/>
              <a:t>e-business – the transformation of key business processes through the use of Internet technologies.</a:t>
            </a:r>
            <a:endParaRPr lang="en-GB" dirty="0"/>
          </a:p>
        </p:txBody>
      </p:sp>
      <p:sp>
        <p:nvSpPr>
          <p:cNvPr id="2" name="Slide Number Placeholder 1"/>
          <p:cNvSpPr>
            <a:spLocks noGrp="1"/>
          </p:cNvSpPr>
          <p:nvPr>
            <p:ph type="sldNum" sz="quarter" idx="12"/>
          </p:nvPr>
        </p:nvSpPr>
        <p:spPr/>
        <p:txBody>
          <a:bodyPr/>
          <a:lstStyle/>
          <a:p>
            <a:fld id="{6936A965-BE18-DA4B-B9B1-3D3097AE7885}" type="slidenum">
              <a:rPr lang="en-US" smtClean="0"/>
              <a:pPr/>
              <a:t>4</a:t>
            </a:fld>
            <a:endParaRPr lang="en-US"/>
          </a:p>
        </p:txBody>
      </p:sp>
    </p:spTree>
    <p:extLst>
      <p:ext uri="{BB962C8B-B14F-4D97-AF65-F5344CB8AC3E}">
        <p14:creationId xmlns:p14="http://schemas.microsoft.com/office/powerpoint/2010/main" val="4148302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r>
              <a:rPr lang="en-US" dirty="0" smtClean="0"/>
              <a:t>SWOT Analysis: Evaluating Business Unit Opportunities</a:t>
            </a:r>
          </a:p>
        </p:txBody>
      </p:sp>
      <p:sp>
        <p:nvSpPr>
          <p:cNvPr id="55300" name="Rectangle 3"/>
          <p:cNvSpPr>
            <a:spLocks noGrp="1" noChangeArrowheads="1"/>
          </p:cNvSpPr>
          <p:nvPr>
            <p:ph idx="1"/>
          </p:nvPr>
        </p:nvSpPr>
        <p:spPr/>
        <p:txBody>
          <a:bodyPr>
            <a:normAutofit lnSpcReduction="10000"/>
          </a:bodyPr>
          <a:lstStyle/>
          <a:p>
            <a:pPr>
              <a:lnSpc>
                <a:spcPct val="90000"/>
              </a:lnSpc>
            </a:pPr>
            <a:r>
              <a:rPr lang="en-US" b="1" dirty="0" smtClean="0"/>
              <a:t>SWOT analysis</a:t>
            </a:r>
          </a:p>
          <a:p>
            <a:pPr lvl="1">
              <a:lnSpc>
                <a:spcPct val="90000"/>
              </a:lnSpc>
            </a:pPr>
            <a:r>
              <a:rPr lang="en-US" dirty="0" smtClean="0"/>
              <a:t>Strengths, weaknesses, opportunities, and threats</a:t>
            </a:r>
          </a:p>
          <a:p>
            <a:pPr>
              <a:lnSpc>
                <a:spcPct val="90000"/>
              </a:lnSpc>
            </a:pPr>
            <a:r>
              <a:rPr lang="en-US" dirty="0" smtClean="0"/>
              <a:t>Consider all issues systematically</a:t>
            </a:r>
          </a:p>
          <a:p>
            <a:pPr lvl="1">
              <a:lnSpc>
                <a:spcPct val="90000"/>
              </a:lnSpc>
            </a:pPr>
            <a:r>
              <a:rPr lang="en-US" dirty="0" smtClean="0"/>
              <a:t>First: look into business unit (internal environment)</a:t>
            </a:r>
          </a:p>
          <a:p>
            <a:pPr lvl="2">
              <a:lnSpc>
                <a:spcPct val="90000"/>
              </a:lnSpc>
            </a:pPr>
            <a:r>
              <a:rPr lang="en-US" dirty="0" smtClean="0"/>
              <a:t>Identify strengths and weaknesses</a:t>
            </a:r>
          </a:p>
          <a:p>
            <a:pPr lvl="1">
              <a:lnSpc>
                <a:spcPct val="90000"/>
              </a:lnSpc>
            </a:pPr>
            <a:r>
              <a:rPr lang="en-US" dirty="0" smtClean="0"/>
              <a:t>Then: review operating environment (external environment)</a:t>
            </a:r>
          </a:p>
          <a:p>
            <a:pPr lvl="2">
              <a:lnSpc>
                <a:spcPct val="90000"/>
              </a:lnSpc>
            </a:pPr>
            <a:r>
              <a:rPr lang="en-US" dirty="0" smtClean="0"/>
              <a:t>Identify opportunities and threats presented</a:t>
            </a:r>
          </a:p>
          <a:p>
            <a:pPr>
              <a:lnSpc>
                <a:spcPct val="90000"/>
              </a:lnSpc>
            </a:pPr>
            <a:r>
              <a:rPr lang="en-US" dirty="0" smtClean="0"/>
              <a:t>Take advantage of opportunities</a:t>
            </a:r>
          </a:p>
          <a:p>
            <a:pPr lvl="1">
              <a:lnSpc>
                <a:spcPct val="90000"/>
              </a:lnSpc>
            </a:pPr>
            <a:r>
              <a:rPr lang="en-US" dirty="0" smtClean="0"/>
              <a:t>Build on strengths</a:t>
            </a:r>
          </a:p>
          <a:p>
            <a:pPr lvl="1">
              <a:lnSpc>
                <a:spcPct val="90000"/>
              </a:lnSpc>
            </a:pPr>
            <a:r>
              <a:rPr lang="en-US" dirty="0" smtClean="0"/>
              <a:t>Avoid threats</a:t>
            </a:r>
          </a:p>
          <a:p>
            <a:pPr lvl="1">
              <a:lnSpc>
                <a:spcPct val="90000"/>
              </a:lnSpc>
            </a:pPr>
            <a:r>
              <a:rPr lang="en-US" dirty="0" smtClean="0"/>
              <a:t>Compensate for weaknesses</a:t>
            </a:r>
          </a:p>
        </p:txBody>
      </p:sp>
      <p:sp>
        <p:nvSpPr>
          <p:cNvPr id="2" name="Slide Number Placeholder 1"/>
          <p:cNvSpPr>
            <a:spLocks noGrp="1"/>
          </p:cNvSpPr>
          <p:nvPr>
            <p:ph type="sldNum" sz="quarter" idx="12"/>
          </p:nvPr>
        </p:nvSpPr>
        <p:spPr/>
        <p:txBody>
          <a:bodyPr/>
          <a:lstStyle/>
          <a:p>
            <a:fld id="{6936A965-BE18-DA4B-B9B1-3D3097AE788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p:cNvPicPr>
            <a:picLocks noChangeAspect="1" noChangeArrowheads="1"/>
          </p:cNvPicPr>
          <p:nvPr/>
        </p:nvPicPr>
        <p:blipFill>
          <a:blip r:embed="rId2" cstate="print"/>
          <a:srcRect/>
          <a:stretch>
            <a:fillRect/>
          </a:stretch>
        </p:blipFill>
        <p:spPr bwMode="auto">
          <a:xfrm>
            <a:off x="838200" y="685800"/>
            <a:ext cx="7521575" cy="5029200"/>
          </a:xfrm>
          <a:prstGeom prst="rect">
            <a:avLst/>
          </a:prstGeom>
          <a:noFill/>
          <a:ln w="9525">
            <a:noFill/>
            <a:miter lim="800000"/>
            <a:headEnd/>
            <a:tailEnd/>
          </a:ln>
        </p:spPr>
      </p:pic>
      <p:sp>
        <p:nvSpPr>
          <p:cNvPr id="56324" name="Rectangle 7"/>
          <p:cNvSpPr>
            <a:spLocks noChangeArrowheads="1"/>
          </p:cNvSpPr>
          <p:nvPr/>
        </p:nvSpPr>
        <p:spPr bwMode="auto">
          <a:xfrm>
            <a:off x="2362200" y="5715000"/>
            <a:ext cx="4248150" cy="366713"/>
          </a:xfrm>
          <a:prstGeom prst="rect">
            <a:avLst/>
          </a:prstGeom>
          <a:noFill/>
          <a:ln w="9525">
            <a:noFill/>
            <a:miter lim="800000"/>
            <a:headEnd/>
            <a:tailEnd/>
          </a:ln>
        </p:spPr>
        <p:txBody>
          <a:bodyPr wrap="none">
            <a:spAutoFit/>
          </a:bodyPr>
          <a:lstStyle/>
          <a:p>
            <a:r>
              <a:rPr lang="en-US" b="1"/>
              <a:t>FIGURE 1-11</a:t>
            </a:r>
            <a:r>
              <a:rPr lang="en-US"/>
              <a:t> SWOT analysis 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fontScale="90000"/>
          </a:bodyPr>
          <a:lstStyle/>
          <a:p>
            <a:r>
              <a:rPr lang="en-US" dirty="0" smtClean="0"/>
              <a:t>International Nature of Electronic Commerce</a:t>
            </a:r>
          </a:p>
        </p:txBody>
      </p:sp>
      <p:sp>
        <p:nvSpPr>
          <p:cNvPr id="58372" name="Rectangle 3"/>
          <p:cNvSpPr>
            <a:spLocks noGrp="1" noChangeArrowheads="1"/>
          </p:cNvSpPr>
          <p:nvPr>
            <p:ph idx="1"/>
          </p:nvPr>
        </p:nvSpPr>
        <p:spPr/>
        <p:txBody>
          <a:bodyPr>
            <a:normAutofit/>
          </a:bodyPr>
          <a:lstStyle/>
          <a:p>
            <a:r>
              <a:rPr lang="en-US" dirty="0" smtClean="0"/>
              <a:t>Internet connects computers worldwide</a:t>
            </a:r>
          </a:p>
          <a:p>
            <a:r>
              <a:rPr lang="en-US" dirty="0" smtClean="0"/>
              <a:t>When companies use Web to improve business process:</a:t>
            </a:r>
          </a:p>
          <a:p>
            <a:pPr lvl="1"/>
            <a:r>
              <a:rPr lang="en-US" dirty="0" smtClean="0"/>
              <a:t>They automatically operate in global environment</a:t>
            </a:r>
          </a:p>
          <a:p>
            <a:r>
              <a:rPr lang="en-US" dirty="0" smtClean="0"/>
              <a:t>Key international commerce issues</a:t>
            </a:r>
          </a:p>
          <a:p>
            <a:pPr lvl="1"/>
            <a:r>
              <a:rPr lang="en-US" dirty="0" smtClean="0"/>
              <a:t>Trust </a:t>
            </a:r>
          </a:p>
          <a:p>
            <a:pPr lvl="1"/>
            <a:r>
              <a:rPr lang="en-US" dirty="0" smtClean="0"/>
              <a:t>Culture</a:t>
            </a:r>
          </a:p>
          <a:p>
            <a:pPr lvl="1"/>
            <a:r>
              <a:rPr lang="en-US" dirty="0" smtClean="0"/>
              <a:t>Language</a:t>
            </a:r>
          </a:p>
          <a:p>
            <a:pPr lvl="1"/>
            <a:r>
              <a:rPr lang="en-US" dirty="0" smtClean="0"/>
              <a:t>Government</a:t>
            </a:r>
          </a:p>
          <a:p>
            <a:pPr lvl="1"/>
            <a:r>
              <a:rPr lang="en-US" dirty="0" smtClean="0"/>
              <a:t>Infrastructure</a:t>
            </a:r>
          </a:p>
        </p:txBody>
      </p:sp>
      <p:sp>
        <p:nvSpPr>
          <p:cNvPr id="2" name="Slide Number Placeholder 1"/>
          <p:cNvSpPr>
            <a:spLocks noGrp="1"/>
          </p:cNvSpPr>
          <p:nvPr>
            <p:ph type="sldNum" sz="quarter" idx="12"/>
          </p:nvPr>
        </p:nvSpPr>
        <p:spPr/>
        <p:txBody>
          <a:bodyPr/>
          <a:lstStyle/>
          <a:p>
            <a:fld id="{6936A965-BE18-DA4B-B9B1-3D3097AE788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dirty="0" smtClean="0"/>
              <a:t>Trust Issues on the Web</a:t>
            </a:r>
          </a:p>
        </p:txBody>
      </p:sp>
      <p:sp>
        <p:nvSpPr>
          <p:cNvPr id="59396" name="Rectangle 3"/>
          <p:cNvSpPr>
            <a:spLocks noGrp="1" noChangeArrowheads="1"/>
          </p:cNvSpPr>
          <p:nvPr>
            <p:ph idx="1"/>
          </p:nvPr>
        </p:nvSpPr>
        <p:spPr/>
        <p:txBody>
          <a:bodyPr>
            <a:normAutofit/>
          </a:bodyPr>
          <a:lstStyle/>
          <a:p>
            <a:r>
              <a:rPr lang="en-US" dirty="0" smtClean="0"/>
              <a:t>Important to establish trusting relationships with customers</a:t>
            </a:r>
          </a:p>
          <a:p>
            <a:pPr lvl="1"/>
            <a:r>
              <a:rPr lang="en-US" dirty="0" smtClean="0"/>
              <a:t>Rely on established brand names</a:t>
            </a:r>
          </a:p>
          <a:p>
            <a:r>
              <a:rPr lang="en-US" dirty="0" smtClean="0"/>
              <a:t>Difficult for online businesses</a:t>
            </a:r>
          </a:p>
          <a:p>
            <a:pPr lvl="1"/>
            <a:r>
              <a:rPr lang="en-US" dirty="0" smtClean="0"/>
              <a:t>Secrecy exists in Web presence</a:t>
            </a:r>
          </a:p>
          <a:p>
            <a:pPr lvl="1"/>
            <a:r>
              <a:rPr lang="en-US" dirty="0" smtClean="0"/>
              <a:t>On the Internet, nobody knows who you are!</a:t>
            </a:r>
          </a:p>
          <a:p>
            <a:pPr lvl="1"/>
            <a:r>
              <a:rPr lang="en-US" dirty="0" smtClean="0"/>
              <a:t>Banking example: browsing site’s pages</a:t>
            </a:r>
          </a:p>
          <a:p>
            <a:r>
              <a:rPr lang="en-US" dirty="0" smtClean="0"/>
              <a:t>Business must overcome mistrust and distrust in Web “strangers”</a:t>
            </a:r>
          </a:p>
        </p:txBody>
      </p:sp>
      <p:sp>
        <p:nvSpPr>
          <p:cNvPr id="2" name="Slide Number Placeholder 1"/>
          <p:cNvSpPr>
            <a:spLocks noGrp="1"/>
          </p:cNvSpPr>
          <p:nvPr>
            <p:ph type="sldNum" sz="quarter" idx="12"/>
          </p:nvPr>
        </p:nvSpPr>
        <p:spPr/>
        <p:txBody>
          <a:bodyPr/>
          <a:lstStyle/>
          <a:p>
            <a:fld id="{6936A965-BE18-DA4B-B9B1-3D3097AE788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04800" y="228600"/>
            <a:ext cx="8305800" cy="762000"/>
          </a:xfrm>
        </p:spPr>
        <p:txBody>
          <a:bodyPr/>
          <a:lstStyle/>
          <a:p>
            <a:r>
              <a:rPr lang="en-US" dirty="0" smtClean="0"/>
              <a:t>Language Issues</a:t>
            </a:r>
          </a:p>
        </p:txBody>
      </p:sp>
      <p:sp>
        <p:nvSpPr>
          <p:cNvPr id="61444" name="Rectangle 3"/>
          <p:cNvSpPr>
            <a:spLocks noGrp="1" noChangeArrowheads="1"/>
          </p:cNvSpPr>
          <p:nvPr>
            <p:ph idx="1"/>
          </p:nvPr>
        </p:nvSpPr>
        <p:spPr>
          <a:xfrm>
            <a:off x="381000" y="990600"/>
            <a:ext cx="8382000" cy="5334000"/>
          </a:xfrm>
        </p:spPr>
        <p:txBody>
          <a:bodyPr/>
          <a:lstStyle/>
          <a:p>
            <a:pPr>
              <a:lnSpc>
                <a:spcPct val="90000"/>
              </a:lnSpc>
            </a:pPr>
            <a:r>
              <a:rPr lang="en-US" dirty="0" smtClean="0"/>
              <a:t>Business must adapt to local cultures</a:t>
            </a:r>
          </a:p>
          <a:p>
            <a:pPr lvl="1">
              <a:lnSpc>
                <a:spcPct val="90000"/>
              </a:lnSpc>
            </a:pPr>
            <a:r>
              <a:rPr lang="en-US" dirty="0" smtClean="0"/>
              <a:t>Provide local language versions of Web site</a:t>
            </a:r>
          </a:p>
          <a:p>
            <a:pPr lvl="1">
              <a:lnSpc>
                <a:spcPct val="90000"/>
              </a:lnSpc>
            </a:pPr>
            <a:r>
              <a:rPr lang="en-US" dirty="0" smtClean="0"/>
              <a:t>Customers more likely to buy from sites translated into own language</a:t>
            </a:r>
          </a:p>
          <a:p>
            <a:pPr lvl="1">
              <a:lnSpc>
                <a:spcPct val="90000"/>
              </a:lnSpc>
            </a:pPr>
            <a:r>
              <a:rPr lang="en-US" dirty="0" smtClean="0"/>
              <a:t>50 percent of Internet content in English</a:t>
            </a:r>
          </a:p>
          <a:p>
            <a:pPr lvl="1">
              <a:lnSpc>
                <a:spcPct val="90000"/>
              </a:lnSpc>
            </a:pPr>
            <a:r>
              <a:rPr lang="en-US" dirty="0" smtClean="0"/>
              <a:t>Half of current Internet users do not read English</a:t>
            </a:r>
          </a:p>
          <a:p>
            <a:pPr>
              <a:lnSpc>
                <a:spcPct val="90000"/>
              </a:lnSpc>
            </a:pPr>
            <a:r>
              <a:rPr lang="en-US" dirty="0" smtClean="0"/>
              <a:t>Languages may require multiple translations</a:t>
            </a:r>
          </a:p>
          <a:p>
            <a:pPr lvl="1">
              <a:lnSpc>
                <a:spcPct val="90000"/>
              </a:lnSpc>
            </a:pPr>
            <a:r>
              <a:rPr lang="en-US" dirty="0" smtClean="0"/>
              <a:t>Separate languages</a:t>
            </a:r>
          </a:p>
          <a:p>
            <a:pPr lvl="1">
              <a:lnSpc>
                <a:spcPct val="90000"/>
              </a:lnSpc>
            </a:pPr>
            <a:r>
              <a:rPr lang="en-US" dirty="0" smtClean="0"/>
              <a:t>Use translation services and software</a:t>
            </a:r>
          </a:p>
          <a:p>
            <a:pPr lvl="1">
              <a:lnSpc>
                <a:spcPct val="90000"/>
              </a:lnSpc>
            </a:pPr>
            <a:r>
              <a:rPr lang="en-US" dirty="0" smtClean="0"/>
              <a:t>Key marketing messages</a:t>
            </a:r>
          </a:p>
          <a:p>
            <a:pPr lvl="1">
              <a:lnSpc>
                <a:spcPct val="90000"/>
              </a:lnSpc>
            </a:pPr>
            <a:r>
              <a:rPr lang="en-US" dirty="0" smtClean="0"/>
              <a:t>Software: routine transaction processing functions</a:t>
            </a:r>
          </a:p>
          <a:p>
            <a:pPr lvl="1">
              <a:lnSpc>
                <a:spcPct val="90000"/>
              </a:lnSpc>
            </a:pPr>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228600"/>
            <a:ext cx="8305800" cy="762000"/>
          </a:xfrm>
        </p:spPr>
        <p:txBody>
          <a:bodyPr/>
          <a:lstStyle/>
          <a:p>
            <a:r>
              <a:rPr lang="en-US" dirty="0" smtClean="0"/>
              <a:t>Cultural Issues</a:t>
            </a:r>
          </a:p>
        </p:txBody>
      </p:sp>
      <p:sp>
        <p:nvSpPr>
          <p:cNvPr id="63492" name="Rectangle 3"/>
          <p:cNvSpPr>
            <a:spLocks noGrp="1" noChangeArrowheads="1"/>
          </p:cNvSpPr>
          <p:nvPr>
            <p:ph idx="1"/>
          </p:nvPr>
        </p:nvSpPr>
        <p:spPr>
          <a:xfrm>
            <a:off x="381000" y="914400"/>
            <a:ext cx="8382000" cy="5410200"/>
          </a:xfrm>
        </p:spPr>
        <p:txBody>
          <a:bodyPr>
            <a:normAutofit/>
          </a:bodyPr>
          <a:lstStyle/>
          <a:p>
            <a:r>
              <a:rPr lang="en-US" dirty="0" smtClean="0"/>
              <a:t>Important element of business trust</a:t>
            </a:r>
          </a:p>
          <a:p>
            <a:pPr lvl="1"/>
            <a:r>
              <a:rPr lang="en-US" dirty="0" smtClean="0"/>
              <a:t>Anticipating how the other party to a transaction will act in specific circumstances</a:t>
            </a:r>
          </a:p>
          <a:p>
            <a:pPr>
              <a:lnSpc>
                <a:spcPct val="90000"/>
              </a:lnSpc>
            </a:pPr>
            <a:r>
              <a:rPr lang="en-US" b="1" dirty="0" smtClean="0"/>
              <a:t>Culture</a:t>
            </a:r>
            <a:endParaRPr lang="en-US" dirty="0" smtClean="0"/>
          </a:p>
          <a:p>
            <a:pPr lvl="1">
              <a:lnSpc>
                <a:spcPct val="90000"/>
              </a:lnSpc>
            </a:pPr>
            <a:r>
              <a:rPr lang="en-US" dirty="0" smtClean="0"/>
              <a:t>Combination of language, customs, beliefs and values</a:t>
            </a:r>
          </a:p>
          <a:p>
            <a:pPr lvl="1">
              <a:lnSpc>
                <a:spcPct val="90000"/>
              </a:lnSpc>
            </a:pPr>
            <a:r>
              <a:rPr lang="en-US" dirty="0" smtClean="0"/>
              <a:t>Varies across national boundaries, regions within nations</a:t>
            </a:r>
          </a:p>
          <a:p>
            <a:pPr lvl="1">
              <a:lnSpc>
                <a:spcPct val="90000"/>
              </a:lnSpc>
            </a:pPr>
            <a:r>
              <a:rPr lang="en-US" dirty="0" smtClean="0"/>
              <a:t>Personal property concept	</a:t>
            </a:r>
          </a:p>
          <a:p>
            <a:pPr lvl="2">
              <a:lnSpc>
                <a:spcPct val="90000"/>
              </a:lnSpc>
            </a:pPr>
            <a:r>
              <a:rPr lang="en-US" dirty="0" smtClean="0"/>
              <a:t>Valued in North America and Europe</a:t>
            </a:r>
          </a:p>
          <a:p>
            <a:pPr>
              <a:lnSpc>
                <a:spcPct val="90000"/>
              </a:lnSpc>
            </a:pPr>
            <a:r>
              <a:rPr lang="en-US" dirty="0" smtClean="0"/>
              <a:t>Understated language and cultural standard errors</a:t>
            </a:r>
          </a:p>
          <a:p>
            <a:pPr>
              <a:lnSpc>
                <a:spcPct val="90000"/>
              </a:lnSpc>
            </a:pPr>
            <a:r>
              <a:rPr lang="en-US" dirty="0" smtClean="0"/>
              <a:t>Select icons carefully</a:t>
            </a:r>
          </a:p>
          <a:p>
            <a:pPr lvl="1">
              <a:lnSpc>
                <a:spcPct val="90000"/>
              </a:lnSpc>
            </a:pPr>
            <a:r>
              <a:rPr lang="en-US" dirty="0" smtClean="0"/>
              <a:t>Shopping cart versus shopping baskets, trolleys</a:t>
            </a:r>
          </a:p>
          <a:p>
            <a:pPr lvl="1">
              <a:lnSpc>
                <a:spcPct val="90000"/>
              </a:lnSpc>
            </a:pPr>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dirty="0" smtClean="0"/>
              <a:t>Culture and Government</a:t>
            </a:r>
          </a:p>
        </p:txBody>
      </p:sp>
      <p:sp>
        <p:nvSpPr>
          <p:cNvPr id="66564" name="Rectangle 3"/>
          <p:cNvSpPr>
            <a:spLocks noGrp="1" noChangeArrowheads="1"/>
          </p:cNvSpPr>
          <p:nvPr>
            <p:ph idx="1"/>
          </p:nvPr>
        </p:nvSpPr>
        <p:spPr>
          <a:xfrm>
            <a:off x="381000" y="1143000"/>
            <a:ext cx="8382000" cy="5181600"/>
          </a:xfrm>
        </p:spPr>
        <p:txBody>
          <a:bodyPr>
            <a:normAutofit/>
          </a:bodyPr>
          <a:lstStyle/>
          <a:p>
            <a:r>
              <a:rPr lang="en-AU" dirty="0"/>
              <a:t>Some parts of the world have cultural environments that are extremely inhospitable to </a:t>
            </a:r>
            <a:r>
              <a:rPr lang="en-AU" dirty="0" smtClean="0"/>
              <a:t>the type </a:t>
            </a:r>
            <a:r>
              <a:rPr lang="en-AU" dirty="0"/>
              <a:t>of online discussion that occurs on the Internet. </a:t>
            </a:r>
            <a:endParaRPr lang="en-AU" dirty="0" smtClean="0"/>
          </a:p>
          <a:p>
            <a:r>
              <a:rPr lang="en-AU" dirty="0" smtClean="0"/>
              <a:t>These </a:t>
            </a:r>
            <a:r>
              <a:rPr lang="en-AU" dirty="0"/>
              <a:t>cultural conditions, in </a:t>
            </a:r>
            <a:r>
              <a:rPr lang="en-AU" dirty="0" smtClean="0"/>
              <a:t>some cases</a:t>
            </a:r>
            <a:r>
              <a:rPr lang="en-AU" dirty="0"/>
              <a:t>, lead to government controls that can limit electronic commerce development. </a:t>
            </a:r>
            <a:endParaRPr lang="en-AU" dirty="0" smtClean="0"/>
          </a:p>
          <a:p>
            <a:r>
              <a:rPr lang="en-AU" dirty="0" smtClean="0"/>
              <a:t>The Internet </a:t>
            </a:r>
            <a:r>
              <a:rPr lang="en-AU" dirty="0"/>
              <a:t>is a very open form of communication. </a:t>
            </a:r>
            <a:endParaRPr lang="en-AU" dirty="0" smtClean="0"/>
          </a:p>
          <a:p>
            <a:r>
              <a:rPr lang="en-US" dirty="0" smtClean="0"/>
              <a:t>Internet censorship</a:t>
            </a:r>
          </a:p>
          <a:p>
            <a:pPr lvl="1">
              <a:lnSpc>
                <a:spcPct val="90000"/>
              </a:lnSpc>
            </a:pPr>
            <a:r>
              <a:rPr lang="en-US" dirty="0" smtClean="0"/>
              <a:t>Restricts electronic commerce</a:t>
            </a:r>
          </a:p>
          <a:p>
            <a:pPr lvl="1">
              <a:lnSpc>
                <a:spcPct val="90000"/>
              </a:lnSpc>
            </a:pPr>
            <a:r>
              <a:rPr lang="en-US" dirty="0" smtClean="0"/>
              <a:t>Reduces online participant interest levels</a:t>
            </a:r>
          </a:p>
          <a:p>
            <a:pPr lvl="1">
              <a:lnSpc>
                <a:spcPct val="90000"/>
              </a:lnSpc>
              <a:buNone/>
            </a:pPr>
            <a:endParaRPr lang="en-US" dirty="0" smtClean="0"/>
          </a:p>
        </p:txBody>
      </p:sp>
      <p:sp>
        <p:nvSpPr>
          <p:cNvPr id="2" name="Slide Number Placeholder 1"/>
          <p:cNvSpPr>
            <a:spLocks noGrp="1"/>
          </p:cNvSpPr>
          <p:nvPr>
            <p:ph type="sldNum" sz="quarter" idx="12"/>
          </p:nvPr>
        </p:nvSpPr>
        <p:spPr/>
        <p:txBody>
          <a:bodyPr/>
          <a:lstStyle/>
          <a:p>
            <a:fld id="{6936A965-BE18-DA4B-B9B1-3D3097AE788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381000" y="228600"/>
            <a:ext cx="8305800" cy="762000"/>
          </a:xfrm>
        </p:spPr>
        <p:txBody>
          <a:bodyPr/>
          <a:lstStyle/>
          <a:p>
            <a:r>
              <a:rPr lang="en-US" dirty="0" smtClean="0"/>
              <a:t>Infrastructure Issues</a:t>
            </a:r>
          </a:p>
        </p:txBody>
      </p:sp>
      <p:sp>
        <p:nvSpPr>
          <p:cNvPr id="68612" name="Rectangle 3"/>
          <p:cNvSpPr>
            <a:spLocks noGrp="1" noChangeArrowheads="1"/>
          </p:cNvSpPr>
          <p:nvPr>
            <p:ph idx="1"/>
          </p:nvPr>
        </p:nvSpPr>
        <p:spPr>
          <a:xfrm>
            <a:off x="381000" y="990600"/>
            <a:ext cx="8382000" cy="5334000"/>
          </a:xfrm>
        </p:spPr>
        <p:txBody>
          <a:bodyPr>
            <a:normAutofit lnSpcReduction="10000"/>
          </a:bodyPr>
          <a:lstStyle/>
          <a:p>
            <a:pPr>
              <a:lnSpc>
                <a:spcPct val="90000"/>
              </a:lnSpc>
            </a:pPr>
            <a:r>
              <a:rPr lang="en-US" dirty="0" smtClean="0"/>
              <a:t>Internet infrastructure</a:t>
            </a:r>
          </a:p>
          <a:p>
            <a:pPr lvl="1">
              <a:lnSpc>
                <a:spcPct val="90000"/>
              </a:lnSpc>
            </a:pPr>
            <a:r>
              <a:rPr lang="en-US" dirty="0" smtClean="0"/>
              <a:t>Computers and software connected to Internet</a:t>
            </a:r>
          </a:p>
          <a:p>
            <a:pPr lvl="1">
              <a:lnSpc>
                <a:spcPct val="90000"/>
              </a:lnSpc>
            </a:pPr>
            <a:r>
              <a:rPr lang="en-US" dirty="0" smtClean="0"/>
              <a:t>Communications networks’ message packets travel</a:t>
            </a:r>
          </a:p>
          <a:p>
            <a:pPr>
              <a:lnSpc>
                <a:spcPct val="90000"/>
              </a:lnSpc>
            </a:pPr>
            <a:r>
              <a:rPr lang="en-US" dirty="0" smtClean="0"/>
              <a:t>Infrastructure variations and inadequacies exist</a:t>
            </a:r>
          </a:p>
          <a:p>
            <a:pPr>
              <a:lnSpc>
                <a:spcPct val="90000"/>
              </a:lnSpc>
            </a:pPr>
            <a:r>
              <a:rPr lang="en-US" dirty="0" smtClean="0"/>
              <a:t>Outside United States</a:t>
            </a:r>
          </a:p>
          <a:p>
            <a:pPr lvl="1">
              <a:lnSpc>
                <a:spcPct val="90000"/>
              </a:lnSpc>
            </a:pPr>
            <a:r>
              <a:rPr lang="en-US" dirty="0" smtClean="0"/>
              <a:t>Government-owned industry</a:t>
            </a:r>
          </a:p>
          <a:p>
            <a:pPr lvl="2">
              <a:lnSpc>
                <a:spcPct val="90000"/>
              </a:lnSpc>
            </a:pPr>
            <a:r>
              <a:rPr lang="en-US" dirty="0" smtClean="0"/>
              <a:t>Heavily regulated</a:t>
            </a:r>
          </a:p>
          <a:p>
            <a:pPr lvl="1">
              <a:lnSpc>
                <a:spcPct val="90000"/>
              </a:lnSpc>
            </a:pPr>
            <a:r>
              <a:rPr lang="en-US" dirty="0" smtClean="0"/>
              <a:t>High local telephone connection costs</a:t>
            </a:r>
          </a:p>
          <a:p>
            <a:pPr marL="914400" lvl="2" indent="0">
              <a:lnSpc>
                <a:spcPct val="90000"/>
              </a:lnSpc>
              <a:buNone/>
            </a:pPr>
            <a:endParaRPr lang="en-US" dirty="0" smtClean="0"/>
          </a:p>
          <a:p>
            <a:pPr>
              <a:lnSpc>
                <a:spcPct val="90000"/>
              </a:lnSpc>
            </a:pPr>
            <a:r>
              <a:rPr lang="en-US" dirty="0" smtClean="0"/>
              <a:t>International orders: global problem</a:t>
            </a:r>
          </a:p>
          <a:p>
            <a:pPr lvl="1">
              <a:lnSpc>
                <a:spcPct val="90000"/>
              </a:lnSpc>
            </a:pPr>
            <a:r>
              <a:rPr lang="en-US" dirty="0" smtClean="0"/>
              <a:t>No process to handle order and paperwork</a:t>
            </a:r>
          </a:p>
          <a:p>
            <a:r>
              <a:rPr lang="en-US" dirty="0" smtClean="0"/>
              <a:t>Business face challenges posed by variations and inadequacies in the infrastructure supporting the Internet throughout the world</a:t>
            </a:r>
          </a:p>
        </p:txBody>
      </p:sp>
      <p:sp>
        <p:nvSpPr>
          <p:cNvPr id="2" name="Slide Number Placeholder 1"/>
          <p:cNvSpPr>
            <a:spLocks noGrp="1"/>
          </p:cNvSpPr>
          <p:nvPr>
            <p:ph type="sldNum" sz="quarter" idx="12"/>
          </p:nvPr>
        </p:nvSpPr>
        <p:spPr/>
        <p:txBody>
          <a:bodyPr/>
          <a:lstStyle/>
          <a:p>
            <a:fld id="{6936A965-BE18-DA4B-B9B1-3D3097AE788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pPr eaLnBrk="1" hangingPunct="1"/>
            <a:r>
              <a:rPr lang="en-US" dirty="0" smtClean="0"/>
              <a:t>Summary</a:t>
            </a:r>
          </a:p>
        </p:txBody>
      </p:sp>
      <p:sp>
        <p:nvSpPr>
          <p:cNvPr id="72710" name="Rectangle 3"/>
          <p:cNvSpPr>
            <a:spLocks noGrp="1" noChangeArrowheads="1"/>
          </p:cNvSpPr>
          <p:nvPr>
            <p:ph idx="1"/>
          </p:nvPr>
        </p:nvSpPr>
        <p:spPr/>
        <p:txBody>
          <a:bodyPr>
            <a:normAutofit/>
          </a:bodyPr>
          <a:lstStyle/>
          <a:p>
            <a:r>
              <a:rPr lang="en-US" dirty="0" smtClean="0"/>
              <a:t>E-Commerce: application of technology to conduct business more effectively</a:t>
            </a:r>
          </a:p>
          <a:p>
            <a:r>
              <a:rPr lang="en-US" dirty="0" smtClean="0"/>
              <a:t>First Wave, </a:t>
            </a:r>
            <a:r>
              <a:rPr lang="en-US" dirty="0"/>
              <a:t>The </a:t>
            </a:r>
            <a:r>
              <a:rPr lang="en-US" dirty="0" smtClean="0"/>
              <a:t>Second Wave, Third Wave</a:t>
            </a:r>
          </a:p>
          <a:p>
            <a:r>
              <a:rPr lang="en-US" dirty="0" smtClean="0"/>
              <a:t>Business Models, Revenue Models, and Business Processes</a:t>
            </a:r>
          </a:p>
          <a:p>
            <a:r>
              <a:rPr lang="en-US" dirty="0" smtClean="0"/>
              <a:t>Economic Forces and Electronic Commerce</a:t>
            </a:r>
          </a:p>
          <a:p>
            <a:r>
              <a:rPr lang="en-US" dirty="0" smtClean="0"/>
              <a:t>Identifying e-commerce Opportunities: value chains; SWOT</a:t>
            </a:r>
          </a:p>
          <a:p>
            <a:r>
              <a:rPr lang="en-US" dirty="0" smtClean="0"/>
              <a:t>International Nature of Electronic Commerce</a:t>
            </a:r>
            <a:endParaRPr lang="en-AU" dirty="0"/>
          </a:p>
        </p:txBody>
      </p:sp>
      <p:sp>
        <p:nvSpPr>
          <p:cNvPr id="72708"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F69A0FF-BA72-4E69-88CB-52317961A693}" type="slidenum">
              <a:rPr lang="en-US" sz="1400">
                <a:solidFill>
                  <a:srgbClr val="000000"/>
                </a:solidFill>
              </a:rPr>
              <a:pPr algn="r"/>
              <a:t>48</a:t>
            </a:fld>
            <a:endParaRPr lang="en-US" sz="1400">
              <a:solidFill>
                <a:srgbClr val="000000"/>
              </a:solidFill>
            </a:endParaRPr>
          </a:p>
        </p:txBody>
      </p:sp>
      <p:sp>
        <p:nvSpPr>
          <p:cNvPr id="2" name="Slide Number Placeholder 1"/>
          <p:cNvSpPr>
            <a:spLocks noGrp="1"/>
          </p:cNvSpPr>
          <p:nvPr>
            <p:ph type="sldNum" sz="quarter" idx="12"/>
          </p:nvPr>
        </p:nvSpPr>
        <p:spPr/>
        <p:txBody>
          <a:bodyPr/>
          <a:lstStyle/>
          <a:p>
            <a:fld id="{6936A965-BE18-DA4B-B9B1-3D3097AE788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Schneider, G (2011) E-Commerce (9th) Course Technology</a:t>
            </a:r>
          </a:p>
          <a:p>
            <a:r>
              <a:rPr lang="en-US" dirty="0"/>
              <a:t>Schneider, G (</a:t>
            </a:r>
            <a:r>
              <a:rPr lang="en-US" dirty="0" smtClean="0"/>
              <a:t>2013) </a:t>
            </a:r>
            <a:r>
              <a:rPr lang="en-US" dirty="0"/>
              <a:t>E-Commerce </a:t>
            </a:r>
            <a:r>
              <a:rPr lang="en-US" dirty="0" smtClean="0"/>
              <a:t>(10th</a:t>
            </a:r>
            <a:r>
              <a:rPr lang="en-US" dirty="0"/>
              <a:t>) Course Technology</a:t>
            </a:r>
          </a:p>
          <a:p>
            <a:endParaRPr lang="en-US" dirty="0" smtClean="0"/>
          </a:p>
          <a:p>
            <a:endParaRPr lang="en-AU" dirty="0"/>
          </a:p>
        </p:txBody>
      </p:sp>
      <p:sp>
        <p:nvSpPr>
          <p:cNvPr id="4" name="Title 3"/>
          <p:cNvSpPr>
            <a:spLocks noGrp="1"/>
          </p:cNvSpPr>
          <p:nvPr>
            <p:ph type="title" idx="4294967295"/>
          </p:nvPr>
        </p:nvSpPr>
        <p:spPr>
          <a:xfrm>
            <a:off x="0" y="457200"/>
            <a:ext cx="8305800" cy="762000"/>
          </a:xfrm>
        </p:spPr>
        <p:txBody>
          <a:bodyPr/>
          <a:lstStyle/>
          <a:p>
            <a:r>
              <a:rPr lang="en-AU" dirty="0" smtClean="0"/>
              <a:t>References</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2209800" y="5410200"/>
            <a:ext cx="4883150" cy="366713"/>
          </a:xfrm>
          <a:prstGeom prst="rect">
            <a:avLst/>
          </a:prstGeom>
          <a:noFill/>
          <a:ln w="9525">
            <a:noFill/>
            <a:miter lim="800000"/>
            <a:headEnd/>
            <a:tailEnd/>
          </a:ln>
        </p:spPr>
        <p:txBody>
          <a:bodyPr wrap="none">
            <a:spAutoFit/>
          </a:bodyPr>
          <a:lstStyle/>
          <a:p>
            <a:r>
              <a:rPr lang="en-US" b="1"/>
              <a:t>FIGURE 1-1</a:t>
            </a:r>
            <a:r>
              <a:rPr lang="en-US"/>
              <a:t> Elements of electronic commerce</a:t>
            </a:r>
          </a:p>
        </p:txBody>
      </p:sp>
      <p:pic>
        <p:nvPicPr>
          <p:cNvPr id="12292" name="Picture 9"/>
          <p:cNvPicPr>
            <a:picLocks noChangeAspect="1" noChangeArrowheads="1"/>
          </p:cNvPicPr>
          <p:nvPr/>
        </p:nvPicPr>
        <p:blipFill>
          <a:blip r:embed="rId2" cstate="print"/>
          <a:srcRect/>
          <a:stretch>
            <a:fillRect/>
          </a:stretch>
        </p:blipFill>
        <p:spPr bwMode="auto">
          <a:xfrm>
            <a:off x="152400" y="1592263"/>
            <a:ext cx="6327775" cy="3671887"/>
          </a:xfrm>
          <a:prstGeom prst="rect">
            <a:avLst/>
          </a:prstGeom>
          <a:noFill/>
          <a:ln w="9525">
            <a:noFill/>
            <a:miter lim="800000"/>
            <a:headEnd/>
            <a:tailEnd/>
          </a:ln>
        </p:spPr>
      </p:pic>
      <p:sp>
        <p:nvSpPr>
          <p:cNvPr id="6" name="Rectangle 2"/>
          <p:cNvSpPr>
            <a:spLocks noGrp="1" noChangeArrowheads="1"/>
          </p:cNvSpPr>
          <p:nvPr>
            <p:ph type="title"/>
          </p:nvPr>
        </p:nvSpPr>
        <p:spPr>
          <a:xfrm>
            <a:off x="304800" y="228600"/>
            <a:ext cx="8229600" cy="1143000"/>
          </a:xfrm>
        </p:spPr>
        <p:txBody>
          <a:bodyPr>
            <a:normAutofit fontScale="90000"/>
          </a:bodyPr>
          <a:lstStyle/>
          <a:p>
            <a:pPr eaLnBrk="1" hangingPunct="1"/>
            <a:r>
              <a:rPr lang="en-US" dirty="0" smtClean="0"/>
              <a:t>Relationship between E-Commerce and E-Business </a:t>
            </a:r>
          </a:p>
        </p:txBody>
      </p:sp>
      <p:sp>
        <p:nvSpPr>
          <p:cNvPr id="2" name="Slide Number Placeholder 1"/>
          <p:cNvSpPr>
            <a:spLocks noGrp="1"/>
          </p:cNvSpPr>
          <p:nvPr>
            <p:ph type="sldNum" sz="quarter" idx="11"/>
          </p:nvPr>
        </p:nvSpPr>
        <p:spPr/>
        <p:txBody>
          <a:bodyPr/>
          <a:lstStyle/>
          <a:p>
            <a:pPr>
              <a:defRPr/>
            </a:pPr>
            <a:fld id="{79E11E20-9FA6-4AA3-B68E-3058203C7550}" type="slidenum">
              <a:rPr lang="en-US" smtClean="0"/>
              <a:pPr>
                <a:defRPr/>
              </a:pPr>
              <a:t>5</a:t>
            </a:fld>
            <a:endParaRPr lang="en-US"/>
          </a:p>
        </p:txBody>
      </p:sp>
      <p:sp>
        <p:nvSpPr>
          <p:cNvPr id="3" name="Rectangle 2"/>
          <p:cNvSpPr/>
          <p:nvPr/>
        </p:nvSpPr>
        <p:spPr>
          <a:xfrm>
            <a:off x="6324600" y="1447800"/>
            <a:ext cx="2746375" cy="2031325"/>
          </a:xfrm>
          <a:prstGeom prst="rect">
            <a:avLst/>
          </a:prstGeom>
        </p:spPr>
        <p:txBody>
          <a:bodyPr wrap="square">
            <a:spAutoFit/>
          </a:bodyPr>
          <a:lstStyle/>
          <a:p>
            <a:r>
              <a:rPr lang="en-AU" dirty="0"/>
              <a:t>The large oval in Figure 1-1 that represents the business processes that support selling</a:t>
            </a:r>
          </a:p>
          <a:p>
            <a:r>
              <a:rPr lang="en-AU" dirty="0"/>
              <a:t>and purchasing activities is the largest element of electronic commerce.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7"/>
          <p:cNvSpPr>
            <a:spLocks noGrp="1" noChangeArrowheads="1"/>
          </p:cNvSpPr>
          <p:nvPr>
            <p:ph type="title"/>
          </p:nvPr>
        </p:nvSpPr>
        <p:spPr/>
        <p:txBody>
          <a:bodyPr/>
          <a:lstStyle/>
          <a:p>
            <a:r>
              <a:rPr lang="en-US" dirty="0" smtClean="0"/>
              <a:t>E-Commerce vs E-Business</a:t>
            </a:r>
          </a:p>
        </p:txBody>
      </p:sp>
      <p:sp>
        <p:nvSpPr>
          <p:cNvPr id="10246" name="Rectangle 8"/>
          <p:cNvSpPr>
            <a:spLocks noGrp="1" noChangeArrowheads="1"/>
          </p:cNvSpPr>
          <p:nvPr>
            <p:ph idx="1"/>
          </p:nvPr>
        </p:nvSpPr>
        <p:spPr>
          <a:xfrm>
            <a:off x="381000" y="1219200"/>
            <a:ext cx="8382000" cy="5105400"/>
          </a:xfrm>
        </p:spPr>
        <p:txBody>
          <a:bodyPr>
            <a:normAutofit/>
          </a:bodyPr>
          <a:lstStyle/>
          <a:p>
            <a:pPr>
              <a:lnSpc>
                <a:spcPct val="90000"/>
              </a:lnSpc>
            </a:pPr>
            <a:r>
              <a:rPr lang="en-US" b="1" dirty="0" smtClean="0"/>
              <a:t>E-commerce</a:t>
            </a:r>
          </a:p>
          <a:p>
            <a:pPr lvl="1">
              <a:lnSpc>
                <a:spcPct val="90000"/>
              </a:lnSpc>
            </a:pPr>
            <a:r>
              <a:rPr lang="en-US" dirty="0" smtClean="0"/>
              <a:t>Shopping (buying and selling) on the Web</a:t>
            </a:r>
          </a:p>
          <a:p>
            <a:pPr lvl="1">
              <a:lnSpc>
                <a:spcPct val="90000"/>
              </a:lnSpc>
            </a:pPr>
            <a:r>
              <a:rPr lang="en-US" dirty="0" smtClean="0"/>
              <a:t>Businesses trading with other businesses</a:t>
            </a:r>
          </a:p>
          <a:p>
            <a:pPr marL="1085850" lvl="1" indent="-342900">
              <a:buFont typeface="Arial" pitchFamily="34" charset="0"/>
              <a:buChar char="•"/>
            </a:pPr>
            <a:r>
              <a:rPr lang="en-US" dirty="0" smtClean="0"/>
              <a:t>Internal company processes (</a:t>
            </a:r>
            <a:r>
              <a:rPr lang="en-AU" dirty="0"/>
              <a:t>that companies use to support their buying, selling, hiring</a:t>
            </a:r>
            <a:r>
              <a:rPr lang="en-AU" dirty="0" smtClean="0"/>
              <a:t>, planning</a:t>
            </a:r>
            <a:r>
              <a:rPr lang="en-AU" dirty="0"/>
              <a:t>, and other activities.</a:t>
            </a:r>
            <a:endParaRPr lang="en-US" dirty="0" smtClean="0"/>
          </a:p>
          <a:p>
            <a:pPr lvl="1">
              <a:lnSpc>
                <a:spcPct val="90000"/>
              </a:lnSpc>
            </a:pPr>
            <a:r>
              <a:rPr lang="en-US" dirty="0" smtClean="0"/>
              <a:t>Broader term: </a:t>
            </a:r>
            <a:r>
              <a:rPr lang="en-US" b="1" dirty="0" smtClean="0"/>
              <a:t>e-business</a:t>
            </a:r>
            <a:endParaRPr lang="en-US" dirty="0" smtClean="0"/>
          </a:p>
          <a:p>
            <a:pPr>
              <a:lnSpc>
                <a:spcPct val="90000"/>
              </a:lnSpc>
            </a:pPr>
            <a:r>
              <a:rPr lang="en-US" dirty="0" smtClean="0"/>
              <a:t>E-commerce includes: </a:t>
            </a:r>
          </a:p>
          <a:p>
            <a:pPr lvl="1">
              <a:lnSpc>
                <a:spcPct val="90000"/>
              </a:lnSpc>
            </a:pPr>
            <a:r>
              <a:rPr lang="en-US" dirty="0" smtClean="0"/>
              <a:t>All business activities using Internet technologies</a:t>
            </a:r>
          </a:p>
          <a:p>
            <a:pPr lvl="2">
              <a:lnSpc>
                <a:spcPct val="90000"/>
              </a:lnSpc>
            </a:pPr>
            <a:r>
              <a:rPr lang="en-US" dirty="0" smtClean="0"/>
              <a:t>Internet and World Wide Web (Web)</a:t>
            </a:r>
          </a:p>
          <a:p>
            <a:pPr lvl="2">
              <a:lnSpc>
                <a:spcPct val="90000"/>
              </a:lnSpc>
            </a:pPr>
            <a:r>
              <a:rPr lang="en-US" dirty="0" smtClean="0"/>
              <a:t>Wireless transmissions on mobile telephone networks</a:t>
            </a:r>
          </a:p>
          <a:p>
            <a:pPr>
              <a:lnSpc>
                <a:spcPct val="90000"/>
              </a:lnSpc>
            </a:pPr>
            <a:r>
              <a:rPr lang="en-US" b="1" dirty="0" smtClean="0"/>
              <a:t>Dot-com </a:t>
            </a:r>
            <a:r>
              <a:rPr lang="en-US" dirty="0" smtClean="0"/>
              <a:t>(</a:t>
            </a:r>
            <a:r>
              <a:rPr lang="en-US" b="1" dirty="0" smtClean="0"/>
              <a:t>pure</a:t>
            </a:r>
            <a:r>
              <a:rPr lang="en-US" dirty="0" smtClean="0"/>
              <a:t> </a:t>
            </a:r>
            <a:r>
              <a:rPr lang="en-US" b="1" dirty="0" smtClean="0"/>
              <a:t>dot-com</a:t>
            </a:r>
            <a:r>
              <a:rPr lang="en-US" dirty="0" smtClean="0"/>
              <a:t>)</a:t>
            </a:r>
          </a:p>
          <a:p>
            <a:pPr lvl="1">
              <a:lnSpc>
                <a:spcPct val="90000"/>
              </a:lnSpc>
            </a:pPr>
            <a:r>
              <a:rPr lang="en-US" dirty="0" smtClean="0"/>
              <a:t>Businesses operating only online</a:t>
            </a:r>
          </a:p>
        </p:txBody>
      </p:sp>
      <p:sp>
        <p:nvSpPr>
          <p:cNvPr id="2" name="Slide Number Placeholder 1"/>
          <p:cNvSpPr>
            <a:spLocks noGrp="1"/>
          </p:cNvSpPr>
          <p:nvPr>
            <p:ph type="sldNum" sz="quarter" idx="12"/>
          </p:nvPr>
        </p:nvSpPr>
        <p:spPr/>
        <p:txBody>
          <a:bodyPr/>
          <a:lstStyle/>
          <a:p>
            <a:fld id="{6936A965-BE18-DA4B-B9B1-3D3097AE788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609600"/>
            <a:ext cx="8229600" cy="1143000"/>
          </a:xfrm>
        </p:spPr>
        <p:txBody>
          <a:bodyPr>
            <a:normAutofit/>
          </a:bodyPr>
          <a:lstStyle/>
          <a:p>
            <a:pPr eaLnBrk="1" hangingPunct="1"/>
            <a:r>
              <a:rPr lang="en-US" dirty="0" smtClean="0"/>
              <a:t>History and Growth of e-Commerce</a:t>
            </a:r>
          </a:p>
        </p:txBody>
      </p:sp>
      <p:sp>
        <p:nvSpPr>
          <p:cNvPr id="9222" name="Rectangle 3"/>
          <p:cNvSpPr>
            <a:spLocks noGrp="1" noChangeArrowheads="1"/>
          </p:cNvSpPr>
          <p:nvPr>
            <p:ph idx="1"/>
          </p:nvPr>
        </p:nvSpPr>
        <p:spPr>
          <a:xfrm>
            <a:off x="304800" y="1219200"/>
            <a:ext cx="8382000" cy="4572000"/>
          </a:xfrm>
        </p:spPr>
        <p:txBody>
          <a:bodyPr>
            <a:normAutofit lnSpcReduction="10000"/>
          </a:bodyPr>
          <a:lstStyle/>
          <a:p>
            <a:pPr eaLnBrk="1" hangingPunct="1">
              <a:lnSpc>
                <a:spcPct val="90000"/>
              </a:lnSpc>
            </a:pPr>
            <a:endParaRPr lang="en-US" dirty="0" smtClean="0"/>
          </a:p>
          <a:p>
            <a:pPr lvl="1">
              <a:lnSpc>
                <a:spcPct val="90000"/>
              </a:lnSpc>
            </a:pPr>
            <a:r>
              <a:rPr lang="en-US" dirty="0"/>
              <a:t>https://www.youtube.com/watch?v=LW4X3b_j0eE</a:t>
            </a:r>
            <a:endParaRPr lang="en-US" dirty="0" smtClean="0"/>
          </a:p>
          <a:p>
            <a:pPr lvl="1">
              <a:lnSpc>
                <a:spcPct val="90000"/>
              </a:lnSpc>
            </a:pPr>
            <a:r>
              <a:rPr lang="en-US" dirty="0" smtClean="0"/>
              <a:t>First </a:t>
            </a:r>
            <a:r>
              <a:rPr lang="en-US" dirty="0"/>
              <a:t>wave </a:t>
            </a:r>
            <a:r>
              <a:rPr lang="en-US" dirty="0" smtClean="0"/>
              <a:t>– ETFs and EDI </a:t>
            </a:r>
          </a:p>
          <a:p>
            <a:pPr lvl="2">
              <a:lnSpc>
                <a:spcPct val="90000"/>
              </a:lnSpc>
            </a:pPr>
            <a:r>
              <a:rPr lang="en-US" dirty="0" smtClean="0"/>
              <a:t>Mid-1990s to 2000: rapid growth, Dot.com Boost, Burst, and Rebirth</a:t>
            </a:r>
          </a:p>
          <a:p>
            <a:pPr lvl="2">
              <a:lnSpc>
                <a:spcPct val="90000"/>
              </a:lnSpc>
            </a:pPr>
            <a:r>
              <a:rPr lang="en-US" dirty="0" smtClean="0"/>
              <a:t>2003: signs of new life</a:t>
            </a:r>
          </a:p>
          <a:p>
            <a:pPr lvl="3">
              <a:lnSpc>
                <a:spcPct val="90000"/>
              </a:lnSpc>
            </a:pPr>
            <a:r>
              <a:rPr lang="en-US" dirty="0" smtClean="0"/>
              <a:t>Sales and profit growth return</a:t>
            </a:r>
          </a:p>
          <a:p>
            <a:pPr lvl="3">
              <a:lnSpc>
                <a:spcPct val="90000"/>
              </a:lnSpc>
            </a:pPr>
            <a:r>
              <a:rPr lang="en-US" dirty="0" smtClean="0"/>
              <a:t>E-commerce growing at a rapid pace</a:t>
            </a:r>
          </a:p>
          <a:p>
            <a:pPr lvl="3">
              <a:lnSpc>
                <a:spcPct val="90000"/>
              </a:lnSpc>
            </a:pPr>
            <a:r>
              <a:rPr lang="en-US" dirty="0" smtClean="0"/>
              <a:t>E-commerce becomes part of general economy</a:t>
            </a:r>
          </a:p>
          <a:p>
            <a:pPr lvl="2">
              <a:lnSpc>
                <a:spcPct val="90000"/>
              </a:lnSpc>
            </a:pPr>
            <a:r>
              <a:rPr lang="en-US" dirty="0" smtClean="0"/>
              <a:t>2008 – e-commerce continued forward in the face of recession</a:t>
            </a:r>
          </a:p>
          <a:p>
            <a:pPr lvl="2">
              <a:lnSpc>
                <a:spcPct val="90000"/>
              </a:lnSpc>
            </a:pPr>
            <a:endParaRPr lang="en-US" dirty="0" smtClean="0"/>
          </a:p>
          <a:p>
            <a:pPr lvl="1">
              <a:lnSpc>
                <a:spcPct val="90000"/>
              </a:lnSpc>
            </a:pPr>
            <a:r>
              <a:rPr lang="en-US" dirty="0" smtClean="0"/>
              <a:t>Second wave</a:t>
            </a:r>
          </a:p>
          <a:p>
            <a:pPr lvl="1">
              <a:lnSpc>
                <a:spcPct val="90000"/>
              </a:lnSpc>
            </a:pPr>
            <a:r>
              <a:rPr lang="en-US" dirty="0" smtClean="0"/>
              <a:t>Third wave</a:t>
            </a:r>
            <a:endParaRPr lang="en-US" dirty="0"/>
          </a:p>
        </p:txBody>
      </p:sp>
      <p:sp>
        <p:nvSpPr>
          <p:cNvPr id="922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solidFill>
                <a:srgbClr val="000000"/>
              </a:solidFill>
            </a:endParaRPr>
          </a:p>
        </p:txBody>
      </p:sp>
      <p:sp>
        <p:nvSpPr>
          <p:cNvPr id="2" name="Slide Number Placeholder 1"/>
          <p:cNvSpPr>
            <a:spLocks noGrp="1"/>
          </p:cNvSpPr>
          <p:nvPr>
            <p:ph type="sldNum" sz="quarter" idx="12"/>
          </p:nvPr>
        </p:nvSpPr>
        <p:spPr/>
        <p:txBody>
          <a:bodyPr/>
          <a:lstStyle/>
          <a:p>
            <a:fld id="{6936A965-BE18-DA4B-B9B1-3D3097AE788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3"/>
          <p:cNvSpPr>
            <a:spLocks noGrp="1" noChangeArrowheads="1"/>
          </p:cNvSpPr>
          <p:nvPr>
            <p:ph idx="1"/>
          </p:nvPr>
        </p:nvSpPr>
        <p:spPr>
          <a:xfrm>
            <a:off x="304800" y="1447800"/>
            <a:ext cx="8229600" cy="4678363"/>
          </a:xfrm>
        </p:spPr>
        <p:txBody>
          <a:bodyPr/>
          <a:lstStyle/>
          <a:p>
            <a:pPr eaLnBrk="1" hangingPunct="1">
              <a:lnSpc>
                <a:spcPct val="90000"/>
              </a:lnSpc>
            </a:pPr>
            <a:r>
              <a:rPr lang="en-US" dirty="0" smtClean="0"/>
              <a:t>People engaging in commerce:</a:t>
            </a:r>
          </a:p>
          <a:p>
            <a:pPr lvl="1" eaLnBrk="1" hangingPunct="1">
              <a:lnSpc>
                <a:spcPct val="90000"/>
              </a:lnSpc>
            </a:pPr>
            <a:r>
              <a:rPr lang="en-US" dirty="0" smtClean="0"/>
              <a:t>Adopt available tools and technologies</a:t>
            </a:r>
          </a:p>
          <a:p>
            <a:pPr>
              <a:lnSpc>
                <a:spcPct val="90000"/>
              </a:lnSpc>
            </a:pPr>
            <a:r>
              <a:rPr lang="en-US" dirty="0" smtClean="0"/>
              <a:t>Internet </a:t>
            </a:r>
          </a:p>
          <a:p>
            <a:pPr lvl="1">
              <a:lnSpc>
                <a:spcPct val="90000"/>
              </a:lnSpc>
            </a:pPr>
            <a:r>
              <a:rPr lang="en-US" dirty="0" smtClean="0"/>
              <a:t>Changed way people buy, sell, hire, organize business activities</a:t>
            </a:r>
          </a:p>
          <a:p>
            <a:pPr lvl="1">
              <a:lnSpc>
                <a:spcPct val="90000"/>
              </a:lnSpc>
            </a:pPr>
            <a:r>
              <a:rPr lang="en-US" dirty="0" smtClean="0"/>
              <a:t>More rapidly than any other technology</a:t>
            </a:r>
          </a:p>
          <a:p>
            <a:pPr>
              <a:lnSpc>
                <a:spcPct val="90000"/>
              </a:lnSpc>
            </a:pPr>
            <a:r>
              <a:rPr lang="en-US" b="1" dirty="0" smtClean="0"/>
              <a:t>Electronic Funds Transfers (EFTs)</a:t>
            </a:r>
          </a:p>
          <a:p>
            <a:pPr lvl="1">
              <a:lnSpc>
                <a:spcPct val="90000"/>
              </a:lnSpc>
            </a:pPr>
            <a:r>
              <a:rPr lang="en-US" dirty="0" smtClean="0"/>
              <a:t>Since 1970s- for more than 30 years</a:t>
            </a:r>
          </a:p>
          <a:p>
            <a:pPr lvl="1">
              <a:lnSpc>
                <a:spcPct val="90000"/>
              </a:lnSpc>
            </a:pPr>
            <a:r>
              <a:rPr lang="en-US" dirty="0" smtClean="0"/>
              <a:t>Wire transfers</a:t>
            </a:r>
          </a:p>
          <a:p>
            <a:pPr lvl="1">
              <a:lnSpc>
                <a:spcPct val="90000"/>
              </a:lnSpc>
            </a:pPr>
            <a:r>
              <a:rPr lang="en-US" dirty="0" smtClean="0"/>
              <a:t>Electronic transmissions of account exchange information</a:t>
            </a:r>
          </a:p>
          <a:p>
            <a:pPr lvl="2">
              <a:lnSpc>
                <a:spcPct val="90000"/>
              </a:lnSpc>
            </a:pPr>
            <a:r>
              <a:rPr lang="en-US" dirty="0" smtClean="0"/>
              <a:t>Uses private communications networks</a:t>
            </a:r>
          </a:p>
        </p:txBody>
      </p:sp>
      <p:sp>
        <p:nvSpPr>
          <p:cNvPr id="17413"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smtClean="0"/>
              <a:t>Development and Growth of E-Commerce</a:t>
            </a:r>
          </a:p>
        </p:txBody>
      </p:sp>
    </p:spTree>
    <p:extLst>
      <p:ext uri="{BB962C8B-B14F-4D97-AF65-F5344CB8AC3E}">
        <p14:creationId xmlns:p14="http://schemas.microsoft.com/office/powerpoint/2010/main" val="304611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3"/>
          <p:cNvSpPr>
            <a:spLocks noGrp="1" noChangeArrowheads="1"/>
          </p:cNvSpPr>
          <p:nvPr>
            <p:ph idx="1"/>
          </p:nvPr>
        </p:nvSpPr>
        <p:spPr>
          <a:xfrm>
            <a:off x="228600" y="1447800"/>
            <a:ext cx="8229600" cy="4678363"/>
          </a:xfrm>
        </p:spPr>
        <p:txBody>
          <a:bodyPr>
            <a:normAutofit lnSpcReduction="10000"/>
          </a:bodyPr>
          <a:lstStyle/>
          <a:p>
            <a:pPr eaLnBrk="1" hangingPunct="1">
              <a:lnSpc>
                <a:spcPct val="90000"/>
              </a:lnSpc>
            </a:pPr>
            <a:r>
              <a:rPr lang="en-US" b="1" dirty="0" smtClean="0"/>
              <a:t>Electronic Data Interchange (EDI)</a:t>
            </a:r>
            <a:endParaRPr lang="en-US" dirty="0" smtClean="0"/>
          </a:p>
          <a:p>
            <a:pPr lvl="1" eaLnBrk="1" hangingPunct="1">
              <a:lnSpc>
                <a:spcPct val="90000"/>
              </a:lnSpc>
            </a:pPr>
            <a:r>
              <a:rPr lang="en-US" dirty="0" smtClean="0"/>
              <a:t>Since 1960s</a:t>
            </a:r>
          </a:p>
          <a:p>
            <a:pPr lvl="1" eaLnBrk="1" hangingPunct="1">
              <a:lnSpc>
                <a:spcPct val="90000"/>
              </a:lnSpc>
            </a:pPr>
            <a:r>
              <a:rPr lang="en-US" dirty="0" smtClean="0"/>
              <a:t>Business-to-business transmission</a:t>
            </a:r>
          </a:p>
          <a:p>
            <a:pPr lvl="2">
              <a:lnSpc>
                <a:spcPct val="90000"/>
              </a:lnSpc>
            </a:pPr>
            <a:r>
              <a:rPr lang="en-AU" dirty="0"/>
              <a:t>Electronic data interchange (EDI) occurs when one business</a:t>
            </a:r>
          </a:p>
          <a:p>
            <a:pPr marL="914400" lvl="2" indent="0">
              <a:lnSpc>
                <a:spcPct val="90000"/>
              </a:lnSpc>
              <a:buNone/>
            </a:pPr>
            <a:r>
              <a:rPr lang="en-AU" dirty="0" smtClean="0"/>
              <a:t>    transmits </a:t>
            </a:r>
            <a:r>
              <a:rPr lang="en-AU" dirty="0"/>
              <a:t>computer-readable data in a standard format to </a:t>
            </a:r>
            <a:r>
              <a:rPr lang="en-AU" dirty="0" smtClean="0"/>
              <a:t>    	another </a:t>
            </a:r>
            <a:r>
              <a:rPr lang="en-AU" dirty="0"/>
              <a:t>business</a:t>
            </a:r>
            <a:r>
              <a:rPr lang="en-AU" dirty="0" smtClean="0"/>
              <a:t>. </a:t>
            </a:r>
          </a:p>
          <a:p>
            <a:pPr lvl="2">
              <a:lnSpc>
                <a:spcPct val="90000"/>
              </a:lnSpc>
            </a:pPr>
            <a:r>
              <a:rPr lang="en-US" dirty="0" smtClean="0"/>
              <a:t>Standard transmitting formats benefits: Reduces errors</a:t>
            </a:r>
          </a:p>
          <a:p>
            <a:pPr lvl="2">
              <a:lnSpc>
                <a:spcPct val="90000"/>
              </a:lnSpc>
            </a:pPr>
            <a:r>
              <a:rPr lang="en-US" dirty="0" smtClean="0"/>
              <a:t>Avoids printing and mailing costs</a:t>
            </a:r>
          </a:p>
          <a:p>
            <a:pPr lvl="2">
              <a:lnSpc>
                <a:spcPct val="90000"/>
              </a:lnSpc>
            </a:pPr>
            <a:r>
              <a:rPr lang="en-US" dirty="0" smtClean="0"/>
              <a:t>Eliminates need to reenter data</a:t>
            </a:r>
          </a:p>
          <a:p>
            <a:pPr>
              <a:lnSpc>
                <a:spcPct val="90000"/>
              </a:lnSpc>
            </a:pPr>
            <a:r>
              <a:rPr lang="en-US" b="1" dirty="0" smtClean="0"/>
              <a:t>Trading partners</a:t>
            </a:r>
            <a:endParaRPr lang="en-US" dirty="0" smtClean="0"/>
          </a:p>
          <a:p>
            <a:pPr lvl="1">
              <a:lnSpc>
                <a:spcPct val="90000"/>
              </a:lnSpc>
            </a:pPr>
            <a:r>
              <a:rPr lang="en-US" dirty="0" smtClean="0"/>
              <a:t>Businesses engaging in EDI with each other</a:t>
            </a:r>
          </a:p>
          <a:p>
            <a:pPr lvl="1">
              <a:lnSpc>
                <a:spcPct val="90000"/>
              </a:lnSpc>
            </a:pPr>
            <a:r>
              <a:rPr lang="en-US" dirty="0" smtClean="0"/>
              <a:t>EDI pioneers (General Electric, Sears, Wal-Mart)</a:t>
            </a:r>
          </a:p>
          <a:p>
            <a:pPr lvl="2">
              <a:lnSpc>
                <a:spcPct val="90000"/>
              </a:lnSpc>
            </a:pPr>
            <a:r>
              <a:rPr lang="en-US" dirty="0" smtClean="0"/>
              <a:t>Improved purchasing processes and supplier relationships</a:t>
            </a:r>
          </a:p>
        </p:txBody>
      </p:sp>
      <p:sp>
        <p:nvSpPr>
          <p:cNvPr id="18437" name="Rectangle 2"/>
          <p:cNvSpPr>
            <a:spLocks noGrp="1" noChangeArrowheads="1"/>
          </p:cNvSpPr>
          <p:nvPr>
            <p:ph type="title" idx="4294967295"/>
          </p:nvPr>
        </p:nvSpPr>
        <p:spPr>
          <a:xfrm>
            <a:off x="0" y="274638"/>
            <a:ext cx="8458200" cy="1143000"/>
          </a:xfrm>
        </p:spPr>
        <p:txBody>
          <a:bodyPr>
            <a:normAutofit fontScale="90000"/>
          </a:bodyPr>
          <a:lstStyle/>
          <a:p>
            <a:pPr eaLnBrk="1" hangingPunct="1"/>
            <a:r>
              <a:rPr lang="en-US" dirty="0" smtClean="0"/>
              <a:t>Development and Growth of e-commerce (cont)</a:t>
            </a:r>
          </a:p>
        </p:txBody>
      </p:sp>
    </p:spTree>
    <p:extLst>
      <p:ext uri="{BB962C8B-B14F-4D97-AF65-F5344CB8AC3E}">
        <p14:creationId xmlns:p14="http://schemas.microsoft.com/office/powerpoint/2010/main" val="2841528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a57c43143167236cf612d8fcc68db3c742595ae"/>
</p:tagLst>
</file>

<file path=ppt/theme/theme1.xml><?xml version="1.0" encoding="utf-8"?>
<a:theme xmlns:a="http://schemas.openxmlformats.org/drawingml/2006/main" name="2_Default Design">
  <a:themeElements>
    <a:clrScheme name="">
      <a:dk1>
        <a:srgbClr val="FFFFFF"/>
      </a:dk1>
      <a:lt1>
        <a:srgbClr val="FFFFFF"/>
      </a:lt1>
      <a:dk2>
        <a:srgbClr val="FFFFFF"/>
      </a:dk2>
      <a:lt2>
        <a:srgbClr val="808080"/>
      </a:lt2>
      <a:accent1>
        <a:srgbClr val="FFFFFF"/>
      </a:accent1>
      <a:accent2>
        <a:srgbClr val="3333CC"/>
      </a:accent2>
      <a:accent3>
        <a:srgbClr val="FFFFFF"/>
      </a:accent3>
      <a:accent4>
        <a:srgbClr val="DADADA"/>
      </a:accent4>
      <a:accent5>
        <a:srgbClr val="FFFFFF"/>
      </a:accent5>
      <a:accent6>
        <a:srgbClr val="2D2DB9"/>
      </a:accent6>
      <a:hlink>
        <a:srgbClr val="FFFF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dU Cov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dU Divid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edU Cover B">
  <a:themeElements>
    <a:clrScheme name="Custom 2">
      <a:dk1>
        <a:srgbClr val="004A8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edU Divid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edU Foot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edU Foot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FedU Footer C">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3577</Words>
  <Application>Microsoft Office PowerPoint</Application>
  <PresentationFormat>On-screen Show (4:3)</PresentationFormat>
  <Paragraphs>502</Paragraphs>
  <Slides>49</Slides>
  <Notes>22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49</vt:i4>
      </vt:variant>
    </vt:vector>
  </HeadingPairs>
  <TitlesOfParts>
    <vt:vector size="61" baseType="lpstr">
      <vt:lpstr>Arial</vt:lpstr>
      <vt:lpstr>Lucida Grande</vt:lpstr>
      <vt:lpstr>Times New Roman</vt:lpstr>
      <vt:lpstr>Wingdings</vt:lpstr>
      <vt:lpstr>2_Default Design</vt:lpstr>
      <vt:lpstr>FedU Cover A</vt:lpstr>
      <vt:lpstr>FedU Divider A</vt:lpstr>
      <vt:lpstr>FedU Cover B</vt:lpstr>
      <vt:lpstr>FedU Divider B</vt:lpstr>
      <vt:lpstr>FedU Footer A</vt:lpstr>
      <vt:lpstr>FedU Footer B</vt:lpstr>
      <vt:lpstr>FedU Footer C</vt:lpstr>
      <vt:lpstr>ITECH 3301  e-Commerce Systems &amp; Technologies</vt:lpstr>
      <vt:lpstr>Learning Objectives</vt:lpstr>
      <vt:lpstr>Lecture Outline</vt:lpstr>
      <vt:lpstr>E-Commerce and E-Business</vt:lpstr>
      <vt:lpstr>Relationship between E-Commerce and E-Business </vt:lpstr>
      <vt:lpstr>E-Commerce vs E-Business</vt:lpstr>
      <vt:lpstr>History and Growth of e-Commerce</vt:lpstr>
      <vt:lpstr>Development and Growth of E-Commerce</vt:lpstr>
      <vt:lpstr>Development and Growth of e-commerce (cont)</vt:lpstr>
      <vt:lpstr>Development and Growth of e-commerce (cont)</vt:lpstr>
      <vt:lpstr>The Second Wave of Electronic Commerce</vt:lpstr>
      <vt:lpstr>The Third Wave Begins</vt:lpstr>
      <vt:lpstr>PowerPoint Presentation</vt:lpstr>
      <vt:lpstr>Categories of E-Commerce</vt:lpstr>
      <vt:lpstr>PowerPoint Presentation</vt:lpstr>
      <vt:lpstr>Business processes, Transactions, and Activities</vt:lpstr>
      <vt:lpstr>Business Models, Revenue Models, and Business Processes</vt:lpstr>
      <vt:lpstr>Business Models, Revenue Models, and Business Processes (cont)</vt:lpstr>
      <vt:lpstr>Focus on Specific Business Processes</vt:lpstr>
      <vt:lpstr>Product/Process Suitability to E-Commerce</vt:lpstr>
      <vt:lpstr>E-Commerce: Benefits and  Opportunities</vt:lpstr>
      <vt:lpstr>E-Commerce: Benefits and  Opportunities</vt:lpstr>
      <vt:lpstr>E-Commerce: Cautions and Concerns</vt:lpstr>
      <vt:lpstr>Economic Forces and E-Commerce</vt:lpstr>
      <vt:lpstr>Transaction Costs</vt:lpstr>
      <vt:lpstr>Markets and Hierarchies</vt:lpstr>
      <vt:lpstr>PowerPoint Presentation</vt:lpstr>
      <vt:lpstr>Using e-commerce to Reduce Transaction Costs</vt:lpstr>
      <vt:lpstr>Network Economic Structures</vt:lpstr>
      <vt:lpstr>Network Economic Structures (cont)</vt:lpstr>
      <vt:lpstr>PowerPoint Presentation</vt:lpstr>
      <vt:lpstr>Examining Business Processes to determine suitability for e-commerce</vt:lpstr>
      <vt:lpstr>E-commerce and value-chain</vt:lpstr>
      <vt:lpstr>Strategic Business Unit Value Chains</vt:lpstr>
      <vt:lpstr>PowerPoint Presentation</vt:lpstr>
      <vt:lpstr>Strategic Business Unit Value Chains</vt:lpstr>
      <vt:lpstr>Strategic Business Unit Value Chains</vt:lpstr>
      <vt:lpstr>Industry Value Chain</vt:lpstr>
      <vt:lpstr>PowerPoint Presentation</vt:lpstr>
      <vt:lpstr>SWOT Analysis: Evaluating Business Unit Opportunities</vt:lpstr>
      <vt:lpstr>PowerPoint Presentation</vt:lpstr>
      <vt:lpstr>International Nature of Electronic Commerce</vt:lpstr>
      <vt:lpstr>Trust Issues on the Web</vt:lpstr>
      <vt:lpstr>Language Issues</vt:lpstr>
      <vt:lpstr>Cultural Issues</vt:lpstr>
      <vt:lpstr>Culture and Government</vt:lpstr>
      <vt:lpstr>Infrastructure Issues</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496</cp:revision>
  <dcterms:created xsi:type="dcterms:W3CDTF">2007-11-29T08:48:42Z</dcterms:created>
  <dcterms:modified xsi:type="dcterms:W3CDTF">2016-01-28T01:55:19Z</dcterms:modified>
</cp:coreProperties>
</file>